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451" r:id="rId3"/>
    <p:sldId id="450" r:id="rId4"/>
    <p:sldId id="444" r:id="rId5"/>
    <p:sldId id="452" r:id="rId6"/>
    <p:sldId id="454" r:id="rId7"/>
    <p:sldId id="455" r:id="rId8"/>
    <p:sldId id="448" r:id="rId9"/>
    <p:sldId id="432" r:id="rId10"/>
    <p:sldId id="409" r:id="rId11"/>
    <p:sldId id="410" r:id="rId12"/>
    <p:sldId id="446" r:id="rId13"/>
    <p:sldId id="377" r:id="rId14"/>
    <p:sldId id="392" r:id="rId15"/>
    <p:sldId id="393" r:id="rId16"/>
    <p:sldId id="408" r:id="rId17"/>
    <p:sldId id="370" r:id="rId18"/>
    <p:sldId id="371" r:id="rId19"/>
    <p:sldId id="372" r:id="rId20"/>
    <p:sldId id="373" r:id="rId21"/>
    <p:sldId id="269" r:id="rId22"/>
    <p:sldId id="412" r:id="rId23"/>
    <p:sldId id="456" r:id="rId24"/>
    <p:sldId id="433" r:id="rId25"/>
    <p:sldId id="434" r:id="rId26"/>
    <p:sldId id="435" r:id="rId27"/>
    <p:sldId id="440" r:id="rId28"/>
    <p:sldId id="415" r:id="rId29"/>
    <p:sldId id="416" r:id="rId30"/>
    <p:sldId id="436" r:id="rId31"/>
    <p:sldId id="441" r:id="rId32"/>
    <p:sldId id="442" r:id="rId33"/>
    <p:sldId id="417" r:id="rId34"/>
    <p:sldId id="437" r:id="rId35"/>
    <p:sldId id="418" r:id="rId36"/>
    <p:sldId id="419" r:id="rId37"/>
    <p:sldId id="445" r:id="rId38"/>
    <p:sldId id="457" r:id="rId39"/>
    <p:sldId id="425" r:id="rId40"/>
    <p:sldId id="438" r:id="rId41"/>
    <p:sldId id="453" r:id="rId42"/>
    <p:sldId id="426" r:id="rId43"/>
    <p:sldId id="390" r:id="rId44"/>
    <p:sldId id="421" r:id="rId45"/>
    <p:sldId id="420" r:id="rId46"/>
    <p:sldId id="41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87082" autoAdjust="0"/>
  </p:normalViewPr>
  <p:slideViewPr>
    <p:cSldViewPr snapToGrid="0" snapToObjects="1">
      <p:cViewPr>
        <p:scale>
          <a:sx n="205" d="100"/>
          <a:sy n="205" d="100"/>
        </p:scale>
        <p:origin x="-888" y="-10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rPr>
              <a:t>Fig 1. Relative risk of showing benefit or harm of treatment by year of publication for large NHLBI trials on pharmaceutical and dietary supplement interventions.</a:t>
            </a:r>
          </a:p>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a:t>
            </a:fld>
            <a:endParaRPr lang="en-US"/>
          </a:p>
        </p:txBody>
      </p:sp>
    </p:spTree>
    <p:extLst>
      <p:ext uri="{BB962C8B-B14F-4D97-AF65-F5344CB8AC3E}">
        <p14:creationId xmlns:p14="http://schemas.microsoft.com/office/powerpoint/2010/main" val="203275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15</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16</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21</a:t>
            </a:fld>
            <a:endParaRPr lang="en-US"/>
          </a:p>
        </p:txBody>
      </p:sp>
    </p:spTree>
    <p:extLst>
      <p:ext uri="{BB962C8B-B14F-4D97-AF65-F5344CB8AC3E}">
        <p14:creationId xmlns:p14="http://schemas.microsoft.com/office/powerpoint/2010/main" val="2286674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457200" rtl="0" eaLnBrk="0" fontAlgn="base" latinLnBrk="0" hangingPunct="0">
              <a:lnSpc>
                <a:spcPct val="100000"/>
              </a:lnSpc>
              <a:spcBef>
                <a:spcPct val="30000"/>
              </a:spcBef>
              <a:spcAft>
                <a:spcPct val="0"/>
              </a:spcAft>
              <a:buClrTx/>
              <a:buSzTx/>
              <a:buFontTx/>
              <a:buChar char="-"/>
              <a:tabLst/>
              <a:defRPr/>
            </a:pPr>
            <a:endParaRPr lang="en-US" altLang="en-US" sz="2000" dirty="0" smtClean="0">
              <a:ea typeface="ＭＳ Ｐゴシック" charset="-128"/>
            </a:endParaRP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a:t>
            </a: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Inferring from 16S would be misleading: organism abundance and transcript abundance not necessarily related….and out to small molecules detected</a:t>
            </a:r>
            <a:endParaRPr lang="en-US" altLang="en-US" sz="1200" dirty="0" smtClean="0">
              <a:ea typeface="ＭＳ Ｐゴシック" charset="-128"/>
            </a:endParaRPr>
          </a:p>
          <a:p>
            <a:pPr marL="171450" indent="-171450">
              <a:buFontTx/>
              <a:buChar char="-"/>
            </a:pPr>
            <a:r>
              <a:rPr lang="en-US" altLang="en-US" sz="1200" dirty="0" smtClean="0">
                <a:ea typeface="ＭＳ Ｐゴシック" charset="-128"/>
              </a:rPr>
              <a:t>Still need </a:t>
            </a:r>
            <a:r>
              <a:rPr lang="en-US" altLang="en-US" sz="1200" dirty="0" err="1" smtClean="0">
                <a:ea typeface="ＭＳ Ｐゴシック" charset="-128"/>
              </a:rPr>
              <a:t>virome</a:t>
            </a:r>
            <a:r>
              <a:rPr lang="en-US" altLang="en-US" sz="1200" dirty="0" smtClean="0">
                <a:ea typeface="ＭＳ Ｐゴシック" charset="-128"/>
              </a:rPr>
              <a:t> and proteome, etc.</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Describing the </a:t>
            </a:r>
            <a:r>
              <a:rPr lang="en-US" altLang="en-US" sz="1200" dirty="0" smtClean="0">
                <a:solidFill>
                  <a:srgbClr val="D34817"/>
                </a:solidFill>
                <a:ea typeface="ＭＳ Ｐゴシック" charset="-128"/>
              </a:rPr>
              <a:t>functional diversity through transcriptomics</a:t>
            </a:r>
            <a:r>
              <a:rPr lang="en-US" altLang="en-US" sz="1200" dirty="0" smtClean="0">
                <a:ea typeface="ＭＳ Ｐゴシック" charset="-128"/>
              </a:rPr>
              <a:t> gives insight to the response of bacteria to changes in environment and potential effects on host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A better “</a:t>
            </a:r>
            <a:r>
              <a:rPr lang="en-US" altLang="en-US" sz="1200" dirty="0" err="1" smtClean="0">
                <a:ea typeface="ＭＳ Ｐゴシック" charset="-128"/>
              </a:rPr>
              <a:t>omics</a:t>
            </a:r>
            <a:r>
              <a:rPr lang="en-US" altLang="en-US" sz="1200" dirty="0" smtClean="0">
                <a:ea typeface="ＭＳ Ｐゴシック" charset="-128"/>
              </a:rPr>
              <a:t>” understanding will allow us to target and modulate the microbiome in predictable ways</a:t>
            </a: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altLang="en-US" sz="1200" dirty="0" smtClean="0">
              <a:ea typeface="ＭＳ Ｐゴシック" charset="-128"/>
            </a:endParaRP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40</a:t>
            </a:fld>
            <a:endParaRPr lang="en-US" altLang="en-US"/>
          </a:p>
        </p:txBody>
      </p:sp>
    </p:spTree>
    <p:extLst>
      <p:ext uri="{BB962C8B-B14F-4D97-AF65-F5344CB8AC3E}">
        <p14:creationId xmlns:p14="http://schemas.microsoft.com/office/powerpoint/2010/main" val="1085051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41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6</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So there’s no doubt that microbes influence their environment</a:t>
            </a:r>
            <a:endParaRPr lang="en-US" sz="1200" b="0" i="0" u="none" strike="noStrike" kern="1200" dirty="0" smtClean="0">
              <a:solidFill>
                <a:schemeClr val="tx1"/>
              </a:solidFill>
              <a:effectLst/>
              <a:latin typeface="+mn-lt"/>
              <a:ea typeface="ＭＳ Ｐゴシック" pitchFamily="8" charset="-128"/>
              <a:cs typeface="ＭＳ Ｐゴシック" pitchFamily="8" charset="-128"/>
            </a:endParaRPr>
          </a:p>
          <a:p>
            <a:pPr marL="228600" indent="-228600">
              <a:buFont typeface="+mj-lt"/>
              <a:buAutoNum type="arabicPeriod"/>
            </a:pPr>
            <a:r>
              <a:rPr lang="en-US" sz="1200" b="0" i="0" u="none" strike="noStrike" kern="1200" dirty="0" smtClean="0">
                <a:solidFill>
                  <a:schemeClr val="tx1"/>
                </a:solidFill>
                <a:effectLst/>
                <a:latin typeface="+mn-lt"/>
                <a:ea typeface="ＭＳ Ｐゴシック" pitchFamily="8" charset="-128"/>
                <a:cs typeface="ＭＳ Ｐゴシック" pitchFamily="8" charset="-128"/>
              </a:rPr>
              <a:t>A major challenge of any microbiome investigation is to determine the role of the microbes in the environment, and the effects on the host or system</a:t>
            </a:r>
            <a:endParaRPr lang="en-US" dirty="0" smtClean="0"/>
          </a:p>
          <a:p>
            <a:pPr marL="228600" indent="-228600">
              <a:buFont typeface="+mj-lt"/>
              <a:buAutoNum type="arabicPeriod"/>
            </a:pPr>
            <a:r>
              <a:rPr lang="en-US" dirty="0" smtClean="0"/>
              <a:t>In terms of human health, </a:t>
            </a:r>
            <a:r>
              <a:rPr lang="en-CA" dirty="0" smtClean="0"/>
              <a:t>there are many </a:t>
            </a:r>
            <a:r>
              <a:rPr lang="en-US" dirty="0" smtClean="0"/>
              <a:t>open questions of what (if any) role our resident microbiomes have on disease progression</a:t>
            </a:r>
            <a:r>
              <a:rPr lang="en-CA" baseline="0" dirty="0" smtClean="0"/>
              <a:t> or</a:t>
            </a:r>
            <a:r>
              <a:rPr lang="en-US" dirty="0" smtClean="0"/>
              <a:t> maintenance of health, etc.</a:t>
            </a:r>
          </a:p>
          <a:p>
            <a:pPr marL="228600" indent="-228600">
              <a:buFont typeface="+mj-lt"/>
              <a:buAutoNum type="arabicPeriod"/>
            </a:pPr>
            <a:r>
              <a:rPr lang="en-US" dirty="0" smtClean="0"/>
              <a:t>Different “levels” of using “high-throughput omics”</a:t>
            </a:r>
            <a:r>
              <a:rPr lang="en-US" baseline="0" dirty="0" smtClean="0"/>
              <a:t> to probe the microbiome</a:t>
            </a:r>
          </a:p>
          <a:p>
            <a:pPr marL="685800" lvl="1" indent="-228600">
              <a:buFont typeface="+mj-lt"/>
              <a:buAutoNum type="arabicPeriod"/>
            </a:pPr>
            <a:r>
              <a:rPr lang="en-US" baseline="0" dirty="0" smtClean="0"/>
              <a:t>A</a:t>
            </a:r>
            <a:r>
              <a:rPr lang="en-CA" baseline="0" dirty="0" err="1" smtClean="0"/>
              <a:t>nd</a:t>
            </a:r>
            <a:r>
              <a:rPr lang="en-CA" baseline="0" dirty="0" smtClean="0"/>
              <a:t> these different levels seek to address: </a:t>
            </a:r>
            <a:r>
              <a:rPr lang="en-US" baseline="0" dirty="0" smtClean="0"/>
              <a:t>Who’s there, what are they capable of, what are they doing, what are the</a:t>
            </a:r>
            <a:r>
              <a:rPr lang="en-CA" baseline="0" dirty="0" smtClean="0"/>
              <a:t>y producing</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9</a:t>
            </a:fld>
            <a:endParaRPr lang="en-US" altLang="en-US"/>
          </a:p>
        </p:txBody>
      </p:sp>
    </p:spTree>
    <p:extLst>
      <p:ext uri="{BB962C8B-B14F-4D97-AF65-F5344CB8AC3E}">
        <p14:creationId xmlns:p14="http://schemas.microsoft.com/office/powerpoint/2010/main" val="40332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 plot of</a:t>
            </a:r>
            <a:r>
              <a:rPr lang="en-US" baseline="0" dirty="0" smtClean="0"/>
              <a:t> meta-</a:t>
            </a:r>
            <a:r>
              <a:rPr lang="en-US" baseline="0" dirty="0" err="1" smtClean="0"/>
              <a:t>transcriptome</a:t>
            </a:r>
            <a:r>
              <a:rPr lang="en-US" baseline="0" dirty="0" smtClean="0"/>
              <a:t> </a:t>
            </a:r>
            <a:r>
              <a:rPr lang="mr-IN" baseline="0" dirty="0" smtClean="0"/>
              <a:t>–</a:t>
            </a:r>
            <a:r>
              <a:rPr lang="en-US" baseline="0" dirty="0" smtClean="0"/>
              <a:t> each genetic function a point, red is statistically different. Black/orange are not</a:t>
            </a:r>
          </a:p>
          <a:p>
            <a:r>
              <a:rPr lang="en-US" baseline="0" dirty="0" smtClean="0"/>
              <a:t>Clearly </a:t>
            </a:r>
            <a:r>
              <a:rPr lang="en-US" dirty="0" smtClean="0"/>
              <a:t>Breaks </a:t>
            </a:r>
            <a:r>
              <a:rPr lang="en-US" dirty="0" smtClean="0"/>
              <a:t>the </a:t>
            </a:r>
            <a:r>
              <a:rPr lang="en-US" dirty="0" smtClean="0"/>
              <a:t>assumptions of the tool</a:t>
            </a:r>
            <a:endParaRPr lang="en-US" dirty="0" smtClean="0"/>
          </a:p>
          <a:p>
            <a:r>
              <a:rPr lang="en-US" dirty="0" smtClean="0"/>
              <a:t>Note the midpoint of the dataset is off the 0 </a:t>
            </a:r>
            <a:r>
              <a:rPr lang="en-US" dirty="0" smtClean="0"/>
              <a:t>line</a:t>
            </a:r>
          </a:p>
          <a:p>
            <a:r>
              <a:rPr lang="en-US" dirty="0" smtClean="0"/>
              <a:t>Note the </a:t>
            </a:r>
            <a:r>
              <a:rPr lang="en-US" dirty="0" err="1" smtClean="0"/>
              <a:t>centre</a:t>
            </a:r>
            <a:r>
              <a:rPr lang="en-US" baseline="0" dirty="0" smtClean="0"/>
              <a:t> of mass of expression is not linear and on the 0 line</a:t>
            </a:r>
          </a:p>
          <a:p>
            <a:r>
              <a:rPr lang="en-US" baseline="0" dirty="0" smtClean="0"/>
              <a:t>Only a small fraction of genes appear invariant</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10</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11</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14</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nb-NO" smtClean="0"/>
              <a:t>ILSI 2018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Nov 2018</a:t>
            </a:r>
            <a:endParaRPr lang="en-US"/>
          </a:p>
        </p:txBody>
      </p:sp>
      <p:sp>
        <p:nvSpPr>
          <p:cNvPr id="8" name="Footer Placeholder 7"/>
          <p:cNvSpPr>
            <a:spLocks noGrp="1"/>
          </p:cNvSpPr>
          <p:nvPr>
            <p:ph type="ftr" sz="quarter" idx="11"/>
          </p:nvPr>
        </p:nvSpPr>
        <p:spPr/>
        <p:txBody>
          <a:bodyPr/>
          <a:lstStyle/>
          <a:p>
            <a:r>
              <a:rPr lang="nb-NO" smtClean="0"/>
              <a:t>ILSI 2018</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Nov 2018</a:t>
            </a:r>
            <a:endParaRPr lang="en-US"/>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Nov 2018</a:t>
            </a:r>
            <a:endParaRPr lang="en-US"/>
          </a:p>
        </p:txBody>
      </p:sp>
      <p:sp>
        <p:nvSpPr>
          <p:cNvPr id="3" name="Footer Placeholder 2"/>
          <p:cNvSpPr>
            <a:spLocks noGrp="1"/>
          </p:cNvSpPr>
          <p:nvPr>
            <p:ph type="ftr" sz="quarter" idx="11"/>
          </p:nvPr>
        </p:nvSpPr>
        <p:spPr/>
        <p:txBody>
          <a:bodyPr/>
          <a:lstStyle/>
          <a:p>
            <a:r>
              <a:rPr lang="nb-NO" smtClean="0"/>
              <a:t>ILSI 2018</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nb-NO" smtClean="0"/>
              <a:t>ILSI 2018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nb-NO" smtClean="0"/>
              <a:t>ILSI 2018</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Nov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b-NO" smtClean="0"/>
              <a:t>ILSI 2018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hyperlink" Target="mailto:ggloor@uwo.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journals.plos.org/plosone/article?id=10.1371/journal.pone.0132382" TargetMode="External"/><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 Id="rId3" Type="http://schemas.openxmlformats.org/officeDocument/2006/relationships/image" Target="../media/image6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2386" y="2880519"/>
            <a:ext cx="8455821" cy="1730829"/>
          </a:xfrm>
          <a:prstGeom prst="rect">
            <a:avLst/>
          </a:prstGeom>
        </p:spPr>
      </p:pic>
      <p:sp>
        <p:nvSpPr>
          <p:cNvPr id="2" name="Title 1"/>
          <p:cNvSpPr>
            <a:spLocks noGrp="1"/>
          </p:cNvSpPr>
          <p:nvPr>
            <p:ph type="ctrTitle"/>
          </p:nvPr>
        </p:nvSpPr>
        <p:spPr>
          <a:xfrm>
            <a:off x="683568" y="1124744"/>
            <a:ext cx="7772400" cy="1470025"/>
          </a:xfrm>
        </p:spPr>
        <p:txBody>
          <a:bodyPr>
            <a:normAutofit fontScale="90000"/>
          </a:bodyPr>
          <a:lstStyle/>
          <a:p>
            <a:r>
              <a:rPr lang="en-US" sz="3600" dirty="0"/>
              <a:t>Analyzing meta-genomes and meta-</a:t>
            </a:r>
            <a:r>
              <a:rPr lang="en-US" sz="3600" dirty="0" err="1"/>
              <a:t>transcriptomes</a:t>
            </a:r>
            <a:r>
              <a:rPr lang="en-US" sz="3600" dirty="0"/>
              <a:t> using compositional data methods</a:t>
            </a:r>
          </a:p>
        </p:txBody>
      </p:sp>
      <p:sp>
        <p:nvSpPr>
          <p:cNvPr id="3" name="Subtitle 2"/>
          <p:cNvSpPr>
            <a:spLocks noGrp="1"/>
          </p:cNvSpPr>
          <p:nvPr>
            <p:ph type="subTitle" idx="1"/>
          </p:nvPr>
        </p:nvSpPr>
        <p:spPr>
          <a:xfrm>
            <a:off x="1369368" y="2880519"/>
            <a:ext cx="6400800" cy="1752600"/>
          </a:xfrm>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nb-NO" smtClean="0"/>
              <a:t>ILSI 2018</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1966112" y="5791216"/>
            <a:ext cx="5391219" cy="646331"/>
          </a:xfrm>
          <a:prstGeom prst="rect">
            <a:avLst/>
          </a:prstGeom>
          <a:noFill/>
        </p:spPr>
        <p:txBody>
          <a:bodyPr wrap="none" rtlCol="0">
            <a:spAutoFit/>
          </a:bodyPr>
          <a:lstStyle/>
          <a:p>
            <a:pPr algn="ctr"/>
            <a:r>
              <a:rPr lang="en-US" dirty="0" smtClean="0">
                <a:solidFill>
                  <a:schemeClr val="bg1">
                    <a:lumMod val="50000"/>
                  </a:schemeClr>
                </a:solidFill>
                <a:hlinkClick r:id="rId3"/>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smtClean="0">
              <a:solidFill>
                <a:schemeClr val="bg1">
                  <a:lumMod val="50000"/>
                </a:schemeClr>
              </a:solidFill>
            </a:endParaRPr>
          </a:p>
          <a:p>
            <a:r>
              <a:rPr lang="en-US" dirty="0" smtClean="0">
                <a:solidFill>
                  <a:schemeClr val="bg1">
                    <a:lumMod val="50000"/>
                  </a:schemeClr>
                </a:solidFill>
              </a:rPr>
              <a:t>https</a:t>
            </a:r>
            <a:r>
              <a:rPr lang="en-US" dirty="0">
                <a:solidFill>
                  <a:schemeClr val="bg1">
                    <a:lumMod val="50000"/>
                  </a:schemeClr>
                </a:solidFill>
              </a:rPr>
              <a:t>://</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compositions/presentations</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Meta-OMICS are hard to analyze!</a:t>
            </a:r>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422350"/>
            <a:ext cx="2723628" cy="3970318"/>
          </a:xfrm>
          <a:prstGeom prst="rect">
            <a:avLst/>
          </a:prstGeom>
          <a:noFill/>
        </p:spPr>
        <p:txBody>
          <a:bodyPr wrap="square" rtlCol="0">
            <a:spAutoFit/>
          </a:bodyPr>
          <a:lstStyle/>
          <a:p>
            <a:r>
              <a:rPr lang="en-US" sz="1400" dirty="0" smtClean="0"/>
              <a:t>Bacterial species can differ</a:t>
            </a:r>
          </a:p>
          <a:p>
            <a:r>
              <a:rPr lang="en-US" sz="1400" dirty="0" smtClean="0"/>
              <a:t>Gene content can differ</a:t>
            </a:r>
          </a:p>
          <a:p>
            <a:r>
              <a:rPr lang="en-US" sz="1400" dirty="0" smtClean="0"/>
              <a:t>Gene expression can differ</a:t>
            </a:r>
          </a:p>
          <a:p>
            <a:endParaRPr lang="en-US" sz="1400" dirty="0"/>
          </a:p>
          <a:p>
            <a:r>
              <a:rPr lang="en-US" sz="1400" dirty="0" smtClean="0"/>
              <a:t>Something must be invariant</a:t>
            </a:r>
          </a:p>
          <a:p>
            <a:endParaRPr lang="en-US" sz="1400" dirty="0" smtClean="0"/>
          </a:p>
          <a:p>
            <a:r>
              <a:rPr lang="en-US" sz="1400" dirty="0" smtClean="0">
                <a:solidFill>
                  <a:schemeClr val="bg1">
                    <a:lumMod val="85000"/>
                  </a:schemeClr>
                </a:solidFill>
              </a:rPr>
              <a:t>Everything appears different</a:t>
            </a:r>
          </a:p>
          <a:p>
            <a:pPr marL="285750" indent="-285750">
              <a:buFont typeface="Arial"/>
              <a:buChar char="•"/>
            </a:pPr>
            <a:r>
              <a:rPr lang="en-US" sz="1400" dirty="0" smtClean="0">
                <a:solidFill>
                  <a:schemeClr val="bg1">
                    <a:lumMod val="85000"/>
                  </a:schemeClr>
                </a:solidFill>
              </a:rPr>
              <a:t>If everything is different, nothing is useful</a:t>
            </a:r>
          </a:p>
          <a:p>
            <a:pPr marL="285750" indent="-285750">
              <a:buFont typeface="Arial"/>
              <a:buChar char="•"/>
            </a:pPr>
            <a:endParaRPr lang="en-US" sz="1400" dirty="0">
              <a:solidFill>
                <a:schemeClr val="bg1">
                  <a:lumMod val="85000"/>
                </a:schemeClr>
              </a:solidFill>
            </a:endParaRPr>
          </a:p>
          <a:p>
            <a:r>
              <a:rPr lang="en-US" sz="1400" dirty="0" smtClean="0">
                <a:solidFill>
                  <a:schemeClr val="bg1">
                    <a:lumMod val="85000"/>
                  </a:schemeClr>
                </a:solidFill>
              </a:rPr>
              <a:t>Assumptions do not fit</a:t>
            </a:r>
          </a:p>
          <a:p>
            <a:pPr marL="285750" indent="-285750">
              <a:buFont typeface="Arial"/>
              <a:buChar char="•"/>
            </a:pPr>
            <a:r>
              <a:rPr lang="en-US" sz="1400" dirty="0" smtClean="0">
                <a:solidFill>
                  <a:schemeClr val="bg1">
                    <a:lumMod val="85000"/>
                  </a:schemeClr>
                </a:solidFill>
              </a:rPr>
              <a:t>Majority invariant</a:t>
            </a:r>
          </a:p>
          <a:p>
            <a:pPr marL="285750" indent="-285750">
              <a:buFont typeface="Arial"/>
              <a:buChar char="•"/>
            </a:pPr>
            <a:r>
              <a:rPr lang="en-US" sz="1400" dirty="0" smtClean="0">
                <a:solidFill>
                  <a:schemeClr val="bg1">
                    <a:lumMod val="85000"/>
                  </a:schemeClr>
                </a:solidFill>
              </a:rPr>
              <a:t>Dispersion ~ abundance</a:t>
            </a:r>
          </a:p>
          <a:p>
            <a:pPr marL="285750" indent="-285750">
              <a:buFont typeface="Arial"/>
              <a:buChar char="•"/>
            </a:pPr>
            <a:r>
              <a:rPr lang="en-US" sz="1400" dirty="0" smtClean="0">
                <a:solidFill>
                  <a:schemeClr val="bg1">
                    <a:lumMod val="85000"/>
                  </a:schemeClr>
                </a:solidFill>
              </a:rPr>
              <a:t>Data are centered</a:t>
            </a:r>
          </a:p>
          <a:p>
            <a:pPr marL="285750" indent="-285750">
              <a:buFont typeface="Arial"/>
              <a:buChar char="•"/>
            </a:pPr>
            <a:r>
              <a:rPr lang="en-US" sz="1400" dirty="0" smtClean="0">
                <a:solidFill>
                  <a:schemeClr val="bg1">
                    <a:lumMod val="85000"/>
                  </a:schemeClr>
                </a:solidFill>
              </a:rPr>
              <a:t>Model as NB or ZIG</a:t>
            </a:r>
          </a:p>
          <a:p>
            <a:pPr marL="285750" indent="-285750">
              <a:buFont typeface="Arial"/>
              <a:buChar char="•"/>
            </a:pPr>
            <a:r>
              <a:rPr lang="en-US" sz="1400" dirty="0" smtClean="0">
                <a:solidFill>
                  <a:schemeClr val="bg1">
                    <a:lumMod val="85000"/>
                  </a:schemeClr>
                </a:solidFill>
              </a:rPr>
              <a:t>zero is zero</a:t>
            </a:r>
          </a:p>
          <a:p>
            <a:pPr marL="285750" indent="-285750">
              <a:buFont typeface="Arial"/>
              <a:buChar char="•"/>
            </a:pPr>
            <a:r>
              <a:rPr lang="en-US" sz="1400" dirty="0" smtClean="0">
                <a:solidFill>
                  <a:schemeClr val="bg1">
                    <a:lumMod val="85000"/>
                  </a:schemeClr>
                </a:solidFill>
              </a:rPr>
              <a:t>Counts</a:t>
            </a:r>
            <a:endParaRPr lang="en-US" sz="1400" dirty="0">
              <a:solidFill>
                <a:schemeClr val="bg1">
                  <a:lumMod val="85000"/>
                </a:schemeClr>
              </a:solidFill>
            </a:endParaRPr>
          </a:p>
          <a:p>
            <a:pPr marL="742950" lvl="1" indent="-285750">
              <a:buFont typeface="Arial"/>
              <a:buChar char="•"/>
            </a:pPr>
            <a:endParaRPr lang="en-US" sz="1400" dirty="0">
              <a:solidFill>
                <a:schemeClr val="bg1">
                  <a:lumMod val="85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Tree>
    <p:extLst>
      <p:ext uri="{BB962C8B-B14F-4D97-AF65-F5344CB8AC3E}">
        <p14:creationId xmlns:p14="http://schemas.microsoft.com/office/powerpoint/2010/main" val="34051455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Bacterial </a:t>
            </a:r>
            <a:r>
              <a:rPr lang="en-US" dirty="0" err="1"/>
              <a:t>vaginosis</a:t>
            </a:r>
            <a:r>
              <a:rPr lang="en-US" dirty="0"/>
              <a:t> - </a:t>
            </a:r>
            <a:r>
              <a:rPr lang="en-US" dirty="0" err="1"/>
              <a:t>metatranscriptome</a:t>
            </a:r>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422350"/>
            <a:ext cx="2723628" cy="3970318"/>
          </a:xfrm>
          <a:prstGeom prst="rect">
            <a:avLst/>
          </a:prstGeom>
          <a:noFill/>
        </p:spPr>
        <p:txBody>
          <a:bodyPr wrap="square" rtlCol="0">
            <a:spAutoFit/>
          </a:bodyPr>
          <a:lstStyle/>
          <a:p>
            <a:r>
              <a:rPr lang="en-US" sz="1400" dirty="0" smtClean="0">
                <a:solidFill>
                  <a:schemeClr val="bg1">
                    <a:lumMod val="50000"/>
                  </a:schemeClr>
                </a:solidFill>
              </a:rPr>
              <a:t>Bacterial species can differ</a:t>
            </a:r>
          </a:p>
          <a:p>
            <a:r>
              <a:rPr lang="en-US" sz="1400" dirty="0" smtClean="0">
                <a:solidFill>
                  <a:schemeClr val="bg1">
                    <a:lumMod val="50000"/>
                  </a:schemeClr>
                </a:solidFill>
              </a:rPr>
              <a:t>Gene content can differ</a:t>
            </a:r>
          </a:p>
          <a:p>
            <a:r>
              <a:rPr lang="en-US" sz="1400" dirty="0" smtClean="0">
                <a:solidFill>
                  <a:schemeClr val="bg1">
                    <a:lumMod val="50000"/>
                  </a:schemeClr>
                </a:solidFill>
              </a:rPr>
              <a:t>Gene expression can differ</a:t>
            </a:r>
          </a:p>
          <a:p>
            <a:endParaRPr lang="en-US" sz="1400" dirty="0">
              <a:solidFill>
                <a:schemeClr val="bg1">
                  <a:lumMod val="50000"/>
                </a:schemeClr>
              </a:solidFill>
            </a:endParaRPr>
          </a:p>
          <a:p>
            <a:r>
              <a:rPr lang="en-US" sz="1400" dirty="0" smtClean="0">
                <a:solidFill>
                  <a:schemeClr val="bg1">
                    <a:lumMod val="50000"/>
                  </a:schemeClr>
                </a:solidFill>
              </a:rPr>
              <a:t>Something must be invariant</a:t>
            </a:r>
          </a:p>
          <a:p>
            <a:endParaRPr lang="en-US" sz="1400" dirty="0" smtClean="0"/>
          </a:p>
          <a:p>
            <a:r>
              <a:rPr lang="en-US" sz="1400" dirty="0" smtClean="0"/>
              <a:t>Everything appears different</a:t>
            </a:r>
          </a:p>
          <a:p>
            <a:pPr marL="285750" indent="-285750">
              <a:buFont typeface="Arial"/>
              <a:buChar char="•"/>
            </a:pPr>
            <a:r>
              <a:rPr lang="en-US" sz="1400" dirty="0" smtClean="0">
                <a:solidFill>
                  <a:schemeClr val="bg1">
                    <a:lumMod val="50000"/>
                  </a:schemeClr>
                </a:solidFill>
              </a:rPr>
              <a:t>If everything is different, nothing is useful</a:t>
            </a:r>
          </a:p>
          <a:p>
            <a:pPr marL="285750" indent="-285750">
              <a:buFont typeface="Arial"/>
              <a:buChar char="•"/>
            </a:pPr>
            <a:endParaRPr lang="en-US" sz="1400" dirty="0">
              <a:solidFill>
                <a:schemeClr val="bg1">
                  <a:lumMod val="75000"/>
                </a:schemeClr>
              </a:solidFill>
            </a:endParaRPr>
          </a:p>
          <a:p>
            <a:r>
              <a:rPr lang="en-US" sz="1400" dirty="0" smtClean="0">
                <a:solidFill>
                  <a:schemeClr val="bg1">
                    <a:lumMod val="75000"/>
                  </a:schemeClr>
                </a:solidFill>
              </a:rPr>
              <a:t>Assumptions do not fit</a:t>
            </a:r>
          </a:p>
          <a:p>
            <a:pPr marL="285750" indent="-285750">
              <a:buFont typeface="Arial"/>
              <a:buChar char="•"/>
            </a:pPr>
            <a:r>
              <a:rPr lang="en-US" sz="1400" dirty="0" smtClean="0">
                <a:solidFill>
                  <a:schemeClr val="bg1">
                    <a:lumMod val="75000"/>
                  </a:schemeClr>
                </a:solidFill>
              </a:rPr>
              <a:t>Majority invariant</a:t>
            </a:r>
          </a:p>
          <a:p>
            <a:pPr marL="285750" indent="-285750">
              <a:buFont typeface="Arial"/>
              <a:buChar char="•"/>
            </a:pPr>
            <a:r>
              <a:rPr lang="en-US" sz="1400" dirty="0" smtClean="0">
                <a:solidFill>
                  <a:schemeClr val="bg1">
                    <a:lumMod val="75000"/>
                  </a:schemeClr>
                </a:solidFill>
              </a:rPr>
              <a:t>Dispersion ~ abundance</a:t>
            </a:r>
          </a:p>
          <a:p>
            <a:pPr marL="285750" indent="-285750">
              <a:buFont typeface="Arial"/>
              <a:buChar char="•"/>
            </a:pPr>
            <a:r>
              <a:rPr lang="en-US" sz="1400" dirty="0" smtClean="0">
                <a:solidFill>
                  <a:schemeClr val="bg1">
                    <a:lumMod val="75000"/>
                  </a:schemeClr>
                </a:solidFill>
              </a:rPr>
              <a:t>Data are centered</a:t>
            </a:r>
          </a:p>
          <a:p>
            <a:pPr marL="285750" indent="-285750">
              <a:buFont typeface="Arial"/>
              <a:buChar char="•"/>
            </a:pPr>
            <a:r>
              <a:rPr lang="en-US" sz="1400" dirty="0" smtClean="0">
                <a:solidFill>
                  <a:schemeClr val="bg1">
                    <a:lumMod val="75000"/>
                  </a:schemeClr>
                </a:solidFill>
              </a:rPr>
              <a:t>Model as NB or ZIG</a:t>
            </a:r>
          </a:p>
          <a:p>
            <a:pPr marL="285750" indent="-285750">
              <a:buFont typeface="Arial"/>
              <a:buChar char="•"/>
            </a:pPr>
            <a:r>
              <a:rPr lang="en-US" sz="1400" dirty="0" smtClean="0">
                <a:solidFill>
                  <a:schemeClr val="bg1">
                    <a:lumMod val="75000"/>
                  </a:schemeClr>
                </a:solidFill>
              </a:rPr>
              <a:t>zero is zero</a:t>
            </a:r>
          </a:p>
          <a:p>
            <a:pPr marL="285750" indent="-285750">
              <a:buFont typeface="Arial"/>
              <a:buChar char="•"/>
            </a:pPr>
            <a:r>
              <a:rPr lang="en-US" sz="1400" dirty="0" smtClean="0">
                <a:solidFill>
                  <a:schemeClr val="bg1">
                    <a:lumMod val="75000"/>
                  </a:schemeClr>
                </a:solidFill>
              </a:rPr>
              <a:t>Counts</a:t>
            </a:r>
            <a:endParaRPr lang="en-US" sz="1400" dirty="0">
              <a:solidFill>
                <a:schemeClr val="bg1">
                  <a:lumMod val="75000"/>
                </a:schemeClr>
              </a:solidFill>
            </a:endParaRPr>
          </a:p>
          <a:p>
            <a:pPr marL="742950" lvl="1" indent="-285750">
              <a:buFont typeface="Arial"/>
              <a:buChar char="•"/>
            </a:pP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Tree>
    <p:extLst>
      <p:ext uri="{BB962C8B-B14F-4D97-AF65-F5344CB8AC3E}">
        <p14:creationId xmlns:p14="http://schemas.microsoft.com/office/powerpoint/2010/main" val="33932339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Bacterial </a:t>
            </a:r>
            <a:r>
              <a:rPr lang="en-US" dirty="0" err="1"/>
              <a:t>vaginosis</a:t>
            </a:r>
            <a:r>
              <a:rPr lang="en-US" dirty="0"/>
              <a:t> - </a:t>
            </a:r>
            <a:r>
              <a:rPr lang="en-US" dirty="0" err="1"/>
              <a:t>metatranscriptome</a:t>
            </a:r>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422350"/>
            <a:ext cx="2723628" cy="3970318"/>
          </a:xfrm>
          <a:prstGeom prst="rect">
            <a:avLst/>
          </a:prstGeom>
          <a:noFill/>
        </p:spPr>
        <p:txBody>
          <a:bodyPr wrap="square" rtlCol="0">
            <a:spAutoFit/>
          </a:bodyPr>
          <a:lstStyle/>
          <a:p>
            <a:r>
              <a:rPr lang="en-US" sz="1400" dirty="0" smtClean="0">
                <a:solidFill>
                  <a:schemeClr val="bg1">
                    <a:lumMod val="50000"/>
                  </a:schemeClr>
                </a:solidFill>
              </a:rPr>
              <a:t>Bacterial species can differ</a:t>
            </a:r>
          </a:p>
          <a:p>
            <a:r>
              <a:rPr lang="en-US" sz="1400" dirty="0" smtClean="0">
                <a:solidFill>
                  <a:schemeClr val="bg1">
                    <a:lumMod val="50000"/>
                  </a:schemeClr>
                </a:solidFill>
              </a:rPr>
              <a:t>Gene content can differ</a:t>
            </a:r>
          </a:p>
          <a:p>
            <a:r>
              <a:rPr lang="en-US" sz="1400" dirty="0" smtClean="0">
                <a:solidFill>
                  <a:schemeClr val="bg1">
                    <a:lumMod val="50000"/>
                  </a:schemeClr>
                </a:solidFill>
              </a:rPr>
              <a:t>Gene expression can differ</a:t>
            </a:r>
          </a:p>
          <a:p>
            <a:endParaRPr lang="en-US" sz="1400" dirty="0">
              <a:solidFill>
                <a:schemeClr val="bg1">
                  <a:lumMod val="50000"/>
                </a:schemeClr>
              </a:solidFill>
            </a:endParaRPr>
          </a:p>
          <a:p>
            <a:r>
              <a:rPr lang="en-US" sz="1400" dirty="0" smtClean="0">
                <a:solidFill>
                  <a:schemeClr val="bg1">
                    <a:lumMod val="50000"/>
                  </a:schemeClr>
                </a:solidFill>
              </a:rPr>
              <a:t>Something must be invariant</a:t>
            </a:r>
          </a:p>
          <a:p>
            <a:endParaRPr lang="en-US" sz="1400" dirty="0" smtClean="0">
              <a:solidFill>
                <a:schemeClr val="bg1">
                  <a:lumMod val="50000"/>
                </a:schemeClr>
              </a:solidFill>
            </a:endParaRPr>
          </a:p>
          <a:p>
            <a:r>
              <a:rPr lang="en-US" sz="1400" dirty="0" smtClean="0">
                <a:solidFill>
                  <a:schemeClr val="bg1">
                    <a:lumMod val="50000"/>
                  </a:schemeClr>
                </a:solidFill>
              </a:rPr>
              <a:t>Everything appears different</a:t>
            </a:r>
          </a:p>
          <a:p>
            <a:pPr marL="285750" indent="-285750">
              <a:buFont typeface="Arial"/>
              <a:buChar char="•"/>
            </a:pPr>
            <a:r>
              <a:rPr lang="en-US" sz="1400" dirty="0" smtClean="0">
                <a:solidFill>
                  <a:schemeClr val="bg1">
                    <a:lumMod val="50000"/>
                  </a:schemeClr>
                </a:solidFill>
              </a:rPr>
              <a:t>If everything is different, nothing is useful</a:t>
            </a:r>
          </a:p>
          <a:p>
            <a:pPr marL="285750" indent="-285750">
              <a:buFont typeface="Arial"/>
              <a:buChar char="•"/>
            </a:pPr>
            <a:endParaRPr lang="en-US" sz="1400" dirty="0">
              <a:solidFill>
                <a:schemeClr val="bg1">
                  <a:lumMod val="75000"/>
                </a:schemeClr>
              </a:solidFill>
            </a:endParaRPr>
          </a:p>
          <a:p>
            <a:r>
              <a:rPr lang="en-US" sz="1400" dirty="0" smtClean="0"/>
              <a:t>Assumptions do not fit</a:t>
            </a:r>
          </a:p>
          <a:p>
            <a:pPr marL="285750" indent="-285750">
              <a:buFont typeface="Arial"/>
              <a:buChar char="•"/>
            </a:pPr>
            <a:r>
              <a:rPr lang="en-US" sz="1400" dirty="0" smtClean="0">
                <a:solidFill>
                  <a:schemeClr val="tx1">
                    <a:lumMod val="85000"/>
                    <a:lumOff val="15000"/>
                  </a:schemeClr>
                </a:solidFill>
              </a:rPr>
              <a:t>Majority invariant</a:t>
            </a:r>
          </a:p>
          <a:p>
            <a:pPr marL="285750" indent="-285750">
              <a:buFont typeface="Arial"/>
              <a:buChar char="•"/>
            </a:pPr>
            <a:r>
              <a:rPr lang="en-US" sz="1400" dirty="0" smtClean="0">
                <a:solidFill>
                  <a:schemeClr val="tx1">
                    <a:lumMod val="85000"/>
                    <a:lumOff val="15000"/>
                  </a:schemeClr>
                </a:solidFill>
              </a:rPr>
              <a:t>Dispersion ~ abundance</a:t>
            </a:r>
          </a:p>
          <a:p>
            <a:pPr marL="285750" indent="-285750">
              <a:buFont typeface="Arial"/>
              <a:buChar char="•"/>
            </a:pPr>
            <a:r>
              <a:rPr lang="en-US" sz="1400" dirty="0" smtClean="0">
                <a:solidFill>
                  <a:schemeClr val="tx1">
                    <a:lumMod val="85000"/>
                    <a:lumOff val="15000"/>
                  </a:schemeClr>
                </a:solidFill>
              </a:rPr>
              <a:t>Data are centered</a:t>
            </a:r>
          </a:p>
          <a:p>
            <a:pPr marL="285750" indent="-285750">
              <a:buFont typeface="Arial"/>
              <a:buChar char="•"/>
            </a:pPr>
            <a:r>
              <a:rPr lang="en-US" sz="1400" dirty="0" smtClean="0">
                <a:solidFill>
                  <a:schemeClr val="tx1">
                    <a:lumMod val="85000"/>
                    <a:lumOff val="15000"/>
                  </a:schemeClr>
                </a:solidFill>
              </a:rPr>
              <a:t>Model as NB or ZIG</a:t>
            </a:r>
          </a:p>
          <a:p>
            <a:pPr marL="285750" indent="-285750">
              <a:buFont typeface="Arial"/>
              <a:buChar char="•"/>
            </a:pPr>
            <a:r>
              <a:rPr lang="en-US" sz="1400" dirty="0" smtClean="0">
                <a:solidFill>
                  <a:schemeClr val="tx1">
                    <a:lumMod val="85000"/>
                    <a:lumOff val="15000"/>
                  </a:schemeClr>
                </a:solidFill>
              </a:rPr>
              <a:t>zero is zero</a:t>
            </a:r>
          </a:p>
          <a:p>
            <a:pPr marL="285750" indent="-285750">
              <a:buFont typeface="Arial"/>
              <a:buChar char="•"/>
            </a:pPr>
            <a:r>
              <a:rPr lang="en-US" sz="1400" dirty="0" smtClean="0">
                <a:solidFill>
                  <a:schemeClr val="tx1">
                    <a:lumMod val="85000"/>
                    <a:lumOff val="15000"/>
                  </a:schemeClr>
                </a:solidFill>
              </a:rPr>
              <a:t>Counts</a:t>
            </a:r>
            <a:endParaRPr lang="en-US" sz="1400" dirty="0">
              <a:solidFill>
                <a:schemeClr val="tx1">
                  <a:lumMod val="85000"/>
                  <a:lumOff val="15000"/>
                </a:schemeClr>
              </a:solidFill>
            </a:endParaRPr>
          </a:p>
          <a:p>
            <a:pPr marL="742950" lvl="1" indent="-285750">
              <a:buFont typeface="Arial"/>
              <a:buChar char="•"/>
            </a:pP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Tree>
    <p:extLst>
      <p:ext uri="{BB962C8B-B14F-4D97-AF65-F5344CB8AC3E}">
        <p14:creationId xmlns:p14="http://schemas.microsoft.com/office/powerpoint/2010/main" val="2443475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223686" cy="1600438"/>
          </a:xfrm>
          <a:prstGeom prst="rect">
            <a:avLst/>
          </a:prstGeom>
          <a:noFill/>
        </p:spPr>
        <p:txBody>
          <a:bodyPr wrap="none" rtlCol="0">
            <a:spAutoFit/>
          </a:bodyPr>
          <a:lstStyle/>
          <a:p>
            <a:r>
              <a:rPr lang="en-US" sz="1400" dirty="0" smtClean="0"/>
              <a:t>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a:p>
            <a:pPr marL="285750" indent="-285750">
              <a:buFont typeface="Arial"/>
              <a:buChar char="•"/>
            </a:pPr>
            <a:r>
              <a:rPr lang="en-US" sz="1400" dirty="0" smtClean="0">
                <a:solidFill>
                  <a:srgbClr val="7F7F7F"/>
                </a:solidFill>
              </a:rPr>
              <a:t>Correlation</a:t>
            </a:r>
          </a:p>
        </p:txBody>
      </p:sp>
      <p:pic>
        <p:nvPicPr>
          <p:cNvPr id="6" name="Content Placeholder 5"/>
          <p:cNvPicPr>
            <a:picLocks noGrp="1" noChangeAspect="1"/>
          </p:cNvPicPr>
          <p:nvPr>
            <p:ph idx="1"/>
          </p:nvPr>
        </p:nvPicPr>
        <p:blipFill>
          <a:blip r:embed="rId2"/>
          <a:srcRect t="-1617" b="-1617"/>
          <a:stretch>
            <a:fillRect/>
          </a:stretch>
        </p:blipFill>
        <p:spPr>
          <a:xfrm>
            <a:off x="1001502" y="2031336"/>
            <a:ext cx="5530968" cy="3491353"/>
          </a:xfrm>
        </p:spPr>
      </p:pic>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 - election</a:t>
            </a:r>
            <a:endParaRPr lang="en-US" dirty="0">
              <a:latin typeface="Calibri" charset="0"/>
            </a:endParaRPr>
          </a:p>
        </p:txBody>
      </p:sp>
      <p:sp>
        <p:nvSpPr>
          <p:cNvPr id="2" name="Footer Placeholder 1"/>
          <p:cNvSpPr>
            <a:spLocks noGrp="1"/>
          </p:cNvSpPr>
          <p:nvPr>
            <p:ph type="ftr" sz="quarter" idx="11"/>
          </p:nvPr>
        </p:nvSpPr>
        <p:spPr/>
        <p:txBody>
          <a:bodyPr/>
          <a:lstStyle/>
          <a:p>
            <a:r>
              <a:rPr lang="nb-NO" smtClean="0"/>
              <a:t>ILSI 2018</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
        <p:nvSpPr>
          <p:cNvPr id="7" name="TextBox 6"/>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 - polling</a:t>
            </a:r>
            <a:endParaRPr lang="en-US" dirty="0">
              <a:latin typeface="Calibri" charset="0"/>
            </a:endParaRPr>
          </a:p>
        </p:txBody>
      </p:sp>
      <p:sp>
        <p:nvSpPr>
          <p:cNvPr id="2" name="Footer Placeholder 1"/>
          <p:cNvSpPr>
            <a:spLocks noGrp="1"/>
          </p:cNvSpPr>
          <p:nvPr>
            <p:ph type="ftr" sz="quarter" idx="11"/>
          </p:nvPr>
        </p:nvSpPr>
        <p:spPr/>
        <p:txBody>
          <a:bodyPr/>
          <a:lstStyle/>
          <a:p>
            <a:r>
              <a:rPr lang="nb-NO" smtClean="0"/>
              <a:t>ILSI 2018</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
        <p:nvSpPr>
          <p:cNvPr id="7" name="TextBox 6"/>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a:t>
            </a:r>
            <a:r>
              <a:rPr lang="en-US" dirty="0" smtClean="0">
                <a:latin typeface="Calibri" charset="0"/>
              </a:rPr>
              <a:t>polling</a:t>
            </a:r>
            <a:endParaRPr lang="en-US" dirty="0">
              <a:latin typeface="Calibri" charset="0"/>
            </a:endParaRPr>
          </a:p>
        </p:txBody>
      </p:sp>
      <p:sp>
        <p:nvSpPr>
          <p:cNvPr id="2" name="Footer Placeholder 1"/>
          <p:cNvSpPr>
            <a:spLocks noGrp="1"/>
          </p:cNvSpPr>
          <p:nvPr>
            <p:ph type="ftr" sz="quarter" idx="11"/>
          </p:nvPr>
        </p:nvSpPr>
        <p:spPr/>
        <p:txBody>
          <a:bodyPr/>
          <a:lstStyle/>
          <a:p>
            <a:r>
              <a:rPr lang="nb-NO" smtClean="0"/>
              <a:t>ILSI 2018</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703058" y="4884414"/>
            <a:ext cx="749349" cy="369332"/>
          </a:xfrm>
          <a:prstGeom prst="rect">
            <a:avLst/>
          </a:prstGeom>
          <a:noFill/>
        </p:spPr>
        <p:txBody>
          <a:bodyPr wrap="none" rtlCol="0">
            <a:spAutoFit/>
          </a:bodyPr>
          <a:lstStyle/>
          <a:p>
            <a:r>
              <a:rPr lang="en-US" dirty="0" smtClean="0"/>
              <a:t>Count</a:t>
            </a:r>
            <a:endParaRPr lang="en-US" dirty="0"/>
          </a:p>
        </p:txBody>
      </p:sp>
      <p:sp>
        <p:nvSpPr>
          <p:cNvPr id="8" name="TextBox 7"/>
          <p:cNvSpPr txBox="1"/>
          <p:nvPr/>
        </p:nvSpPr>
        <p:spPr>
          <a:xfrm>
            <a:off x="7067107" y="4338615"/>
            <a:ext cx="1839445" cy="1477328"/>
          </a:xfrm>
          <a:prstGeom prst="rect">
            <a:avLst/>
          </a:prstGeom>
          <a:noFill/>
        </p:spPr>
        <p:txBody>
          <a:bodyPr wrap="square" rtlCol="0">
            <a:spAutoFit/>
          </a:bodyPr>
          <a:lstStyle/>
          <a:p>
            <a:r>
              <a:rPr lang="en-US" dirty="0" smtClean="0"/>
              <a:t>Probability of count given sequencing depth and underlying frequency</a:t>
            </a:r>
          </a:p>
        </p:txBody>
      </p:sp>
      <p:pic>
        <p:nvPicPr>
          <p:cNvPr id="6" name="Picture 5"/>
          <p:cNvPicPr>
            <a:picLocks noChangeAspect="1"/>
          </p:cNvPicPr>
          <p:nvPr/>
        </p:nvPicPr>
        <p:blipFill>
          <a:blip r:embed="rId3"/>
          <a:stretch>
            <a:fillRect/>
          </a:stretch>
        </p:blipFill>
        <p:spPr>
          <a:xfrm>
            <a:off x="1554467" y="777117"/>
            <a:ext cx="6012000" cy="5339927"/>
          </a:xfrm>
          <a:prstGeom prst="rect">
            <a:avLst/>
          </a:prstGeom>
        </p:spPr>
      </p:pic>
      <p:sp>
        <p:nvSpPr>
          <p:cNvPr id="11" name="TextBox 10"/>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0486956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nb-NO" smtClean="0"/>
              <a:t>ILSI 2018</a:t>
            </a:r>
            <a:endParaRPr lang="en-US"/>
          </a:p>
        </p:txBody>
      </p:sp>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after ‘sequencing’</a:t>
            </a:r>
            <a:endParaRPr lang="en-US" dirty="0">
              <a:latin typeface="Calibri" charset="0"/>
            </a:endParaRPr>
          </a:p>
        </p:txBody>
      </p:sp>
      <p:sp>
        <p:nvSpPr>
          <p:cNvPr id="20483" name="TextBox 8"/>
          <p:cNvSpPr txBox="1">
            <a:spLocks noChangeArrowheads="1"/>
          </p:cNvSpPr>
          <p:nvPr/>
        </p:nvSpPr>
        <p:spPr bwMode="auto">
          <a:xfrm>
            <a:off x="5214470" y="3667125"/>
            <a:ext cx="3618379"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smtClean="0"/>
              <a:t>Constant sum</a:t>
            </a:r>
            <a:endParaRPr lang="en-US" sz="1800" dirty="0" smtClean="0"/>
          </a:p>
          <a:p>
            <a:pPr eaLnBrk="1" hangingPunct="1">
              <a:buFont typeface="Arial"/>
              <a:buChar char="•"/>
            </a:pPr>
            <a:r>
              <a:rPr lang="en-US" sz="1600" dirty="0" smtClean="0"/>
              <a:t>Sequencing</a:t>
            </a:r>
          </a:p>
          <a:p>
            <a:pPr eaLnBrk="1" hangingPunct="1">
              <a:buFont typeface="Arial"/>
              <a:buChar char="•"/>
            </a:pPr>
            <a:r>
              <a:rPr lang="en-US" sz="1600" dirty="0" err="1" smtClean="0"/>
              <a:t>Percentage,probability</a:t>
            </a:r>
            <a:r>
              <a:rPr lang="en-US" sz="1600" dirty="0" smtClean="0"/>
              <a:t>, </a:t>
            </a:r>
            <a:r>
              <a:rPr lang="en-US" sz="1600" dirty="0" err="1" smtClean="0"/>
              <a:t>etc</a:t>
            </a:r>
            <a:endParaRPr lang="en-US" sz="1600" dirty="0" smtClean="0"/>
          </a:p>
          <a:p>
            <a:pPr eaLnBrk="1" hangingPunct="1">
              <a:buFont typeface="Arial"/>
              <a:buChar char="•"/>
            </a:pPr>
            <a:r>
              <a:rPr lang="en-US" sz="1600" dirty="0" smtClean="0"/>
              <a:t>Count normalization</a:t>
            </a:r>
          </a:p>
          <a:p>
            <a:pPr eaLnBrk="1" hangingPunct="1">
              <a:buFont typeface="Arial"/>
              <a:buChar char="•"/>
            </a:pPr>
            <a:r>
              <a:rPr lang="en-US" sz="1600" dirty="0" smtClean="0"/>
              <a:t>Rarefaction</a:t>
            </a:r>
          </a:p>
          <a:p>
            <a:pPr eaLnBrk="1" hangingPunct="1">
              <a:buFont typeface="Arial"/>
              <a:buChar char="•"/>
            </a:pPr>
            <a:endParaRPr lang="en-US" sz="1600" dirty="0"/>
          </a:p>
          <a:p>
            <a:pPr eaLnBrk="1" hangingPunct="1"/>
            <a:r>
              <a:rPr lang="en-US" sz="1600" b="1" u="sng" dirty="0" smtClean="0"/>
              <a:t>Obviously not numeric</a:t>
            </a:r>
          </a:p>
          <a:p>
            <a:pPr eaLnBrk="1" hangingPunct="1"/>
            <a:r>
              <a:rPr lang="en-US" sz="1600" b="1" u="sng" dirty="0" smtClean="0"/>
              <a:t>Obviously correlation is problematic</a:t>
            </a:r>
            <a:endParaRPr lang="en-US" sz="1600" b="1" u="sng"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nb-NO" smtClean="0"/>
              <a:t>ILSI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nb-NO" smtClean="0"/>
              <a:t>ILSI 2018</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t>The </a:t>
            </a:r>
            <a:r>
              <a:rPr lang="en-US" sz="2800" b="1" dirty="0" err="1" smtClean="0"/>
              <a:t>microbiome</a:t>
            </a:r>
            <a:endParaRPr lang="en-US" sz="2800" b="1" dirty="0"/>
          </a:p>
        </p:txBody>
      </p:sp>
      <p:pic>
        <p:nvPicPr>
          <p:cNvPr id="4" name="Content Placeholder 3"/>
          <p:cNvPicPr>
            <a:picLocks noGrp="1" noChangeAspect="1"/>
          </p:cNvPicPr>
          <p:nvPr>
            <p:ph idx="1"/>
          </p:nvPr>
        </p:nvPicPr>
        <p:blipFill rotWithShape="1">
          <a:blip r:embed="rId2"/>
          <a:srcRect t="24270" b="24270"/>
          <a:stretch/>
        </p:blipFill>
        <p:spPr/>
      </p:pic>
      <p:pic>
        <p:nvPicPr>
          <p:cNvPr id="5" name="Picture 4"/>
          <p:cNvPicPr>
            <a:picLocks noChangeAspect="1"/>
          </p:cNvPicPr>
          <p:nvPr/>
        </p:nvPicPr>
        <p:blipFill>
          <a:blip r:embed="rId3"/>
          <a:stretch>
            <a:fillRect/>
          </a:stretch>
        </p:blipFill>
        <p:spPr>
          <a:xfrm>
            <a:off x="516434" y="1417638"/>
            <a:ext cx="1906178" cy="1362917"/>
          </a:xfrm>
          <a:prstGeom prst="rect">
            <a:avLst/>
          </a:prstGeom>
        </p:spPr>
      </p:pic>
      <p:pic>
        <p:nvPicPr>
          <p:cNvPr id="6" name="Picture 5"/>
          <p:cNvPicPr>
            <a:picLocks noChangeAspect="1"/>
          </p:cNvPicPr>
          <p:nvPr/>
        </p:nvPicPr>
        <p:blipFill>
          <a:blip r:embed="rId4"/>
          <a:stretch>
            <a:fillRect/>
          </a:stretch>
        </p:blipFill>
        <p:spPr>
          <a:xfrm>
            <a:off x="5065185" y="1723690"/>
            <a:ext cx="3557470" cy="2113730"/>
          </a:xfrm>
          <a:prstGeom prst="rect">
            <a:avLst/>
          </a:prstGeom>
        </p:spPr>
      </p:pic>
      <p:pic>
        <p:nvPicPr>
          <p:cNvPr id="8" name="Picture 7"/>
          <p:cNvPicPr>
            <a:picLocks noChangeAspect="1"/>
          </p:cNvPicPr>
          <p:nvPr/>
        </p:nvPicPr>
        <p:blipFill>
          <a:blip r:embed="rId5"/>
          <a:stretch>
            <a:fillRect/>
          </a:stretch>
        </p:blipFill>
        <p:spPr>
          <a:xfrm>
            <a:off x="0" y="3287572"/>
            <a:ext cx="4173510" cy="3547484"/>
          </a:xfrm>
          <a:prstGeom prst="rect">
            <a:avLst/>
          </a:prstGeom>
        </p:spPr>
      </p:pic>
      <p:pic>
        <p:nvPicPr>
          <p:cNvPr id="9" name="Picture 8"/>
          <p:cNvPicPr>
            <a:picLocks noChangeAspect="1"/>
          </p:cNvPicPr>
          <p:nvPr/>
        </p:nvPicPr>
        <p:blipFill>
          <a:blip r:embed="rId6"/>
          <a:stretch>
            <a:fillRect/>
          </a:stretch>
        </p:blipFill>
        <p:spPr>
          <a:xfrm>
            <a:off x="6691930" y="5092418"/>
            <a:ext cx="2452069" cy="1765581"/>
          </a:xfrm>
          <a:prstGeom prst="rect">
            <a:avLst/>
          </a:prstGeom>
        </p:spPr>
      </p:pic>
      <p:sp>
        <p:nvSpPr>
          <p:cNvPr id="3" name="Footer Placeholder 2"/>
          <p:cNvSpPr>
            <a:spLocks noGrp="1"/>
          </p:cNvSpPr>
          <p:nvPr>
            <p:ph type="ftr" sz="quarter" idx="11"/>
          </p:nvPr>
        </p:nvSpPr>
        <p:spPr/>
        <p:txBody>
          <a:bodyPr/>
          <a:lstStyle/>
          <a:p>
            <a:pPr>
              <a:defRPr/>
            </a:pPr>
            <a:r>
              <a:rPr lang="nb-NO" smtClean="0"/>
              <a:t>ILSI 2018</a:t>
            </a:r>
            <a:endParaRPr lang="en-US"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672482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smtClean="0"/>
          </a:p>
          <a:p>
            <a:pPr marL="0" indent="0" algn="ctr" fontAlgn="auto">
              <a:spcBef>
                <a:spcPts val="0"/>
              </a:spcBef>
              <a:spcAft>
                <a:spcPts val="0"/>
              </a:spcAft>
              <a:buNone/>
              <a:defRPr/>
            </a:pPr>
            <a:endParaRPr lang="is-IS" sz="2000" b="1" dirty="0"/>
          </a:p>
          <a:p>
            <a:pPr marL="0" indent="0">
              <a:buNone/>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r>
              <a:rPr lang="en-US" sz="2000" dirty="0" smtClean="0"/>
              <a:t>)</a:t>
            </a:r>
          </a:p>
          <a:p>
            <a:pPr marL="0" indent="0">
              <a:buNone/>
              <a:defRPr/>
            </a:pPr>
            <a:r>
              <a:rPr lang="en-US" sz="2000" b="1" dirty="0"/>
              <a:t>*</a:t>
            </a:r>
            <a:r>
              <a:rPr lang="en-US" sz="2000" b="1" dirty="0" err="1"/>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p>
          <a:p>
            <a:pPr marL="0" indent="0">
              <a:buNone/>
              <a:defRPr/>
            </a:pPr>
            <a:endParaRPr lang="is-IS" sz="2000" dirty="0"/>
          </a:p>
          <a:p>
            <a:pPr lvl="1"/>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 the theory</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3"/>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nb-NO" smtClean="0"/>
              <a:t>ILSI 2018</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017897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3518829"/>
            <a:ext cx="8229600" cy="1226634"/>
          </a:xfrm>
        </p:spPr>
      </p:pic>
      <p:sp>
        <p:nvSpPr>
          <p:cNvPr id="4" name="Footer Placeholder 3"/>
          <p:cNvSpPr>
            <a:spLocks noGrp="1"/>
          </p:cNvSpPr>
          <p:nvPr>
            <p:ph type="ftr" sz="quarter" idx="11"/>
          </p:nvPr>
        </p:nvSpPr>
        <p:spPr/>
        <p:txBody>
          <a:bodyPr/>
          <a:lstStyle/>
          <a:p>
            <a:r>
              <a:rPr lang="nb-NO" smtClean="0"/>
              <a:t>ILSI 2018</a:t>
            </a:r>
            <a:endParaRPr lang="en-US"/>
          </a:p>
        </p:txBody>
      </p:sp>
      <p:sp>
        <p:nvSpPr>
          <p:cNvPr id="6" name="TextBox 5"/>
          <p:cNvSpPr txBox="1"/>
          <p:nvPr/>
        </p:nvSpPr>
        <p:spPr>
          <a:xfrm>
            <a:off x="1022195" y="1077951"/>
            <a:ext cx="4352474" cy="2308324"/>
          </a:xfrm>
          <a:prstGeom prst="rect">
            <a:avLst/>
          </a:prstGeom>
          <a:noFill/>
        </p:spPr>
        <p:txBody>
          <a:bodyPr wrap="none" rtlCol="0">
            <a:spAutoFit/>
          </a:bodyPr>
          <a:lstStyle/>
          <a:p>
            <a:pPr marL="285750" indent="-285750">
              <a:buFont typeface="Arial"/>
              <a:buChar char="•"/>
            </a:pPr>
            <a:r>
              <a:rPr lang="en-US" dirty="0" smtClean="0"/>
              <a:t>Backed by theoretical foundation</a:t>
            </a:r>
          </a:p>
          <a:p>
            <a:pPr marL="742950" lvl="1" indent="-285750">
              <a:buFont typeface="Arial"/>
              <a:buChar char="•"/>
            </a:pPr>
            <a:r>
              <a:rPr lang="en-US" dirty="0"/>
              <a:t>Not ad-</a:t>
            </a:r>
            <a:r>
              <a:rPr lang="en-US" dirty="0" smtClean="0"/>
              <a:t>hoc</a:t>
            </a:r>
          </a:p>
          <a:p>
            <a:pPr marL="285750" indent="-285750">
              <a:buFont typeface="Arial"/>
              <a:buChar char="•"/>
            </a:pPr>
            <a:r>
              <a:rPr lang="en-US" dirty="0" smtClean="0"/>
              <a:t>Internally consistent</a:t>
            </a:r>
          </a:p>
          <a:p>
            <a:pPr marL="742950" lvl="1" indent="-285750">
              <a:buFont typeface="Arial"/>
              <a:buChar char="•"/>
            </a:pPr>
            <a:r>
              <a:rPr lang="en-US" dirty="0" smtClean="0"/>
              <a:t>One standard approach</a:t>
            </a:r>
          </a:p>
          <a:p>
            <a:pPr marL="285750" indent="-285750">
              <a:buFont typeface="Arial"/>
              <a:buChar char="•"/>
            </a:pPr>
            <a:r>
              <a:rPr lang="en-US" dirty="0" err="1" smtClean="0"/>
              <a:t>Probabalistic</a:t>
            </a:r>
            <a:endParaRPr lang="en-US" dirty="0" smtClean="0"/>
          </a:p>
          <a:p>
            <a:pPr marL="742950" lvl="1" indent="-285750">
              <a:buFont typeface="Arial"/>
              <a:buChar char="•"/>
            </a:pPr>
            <a:r>
              <a:rPr lang="en-US" dirty="0" smtClean="0"/>
              <a:t>Matches the data</a:t>
            </a:r>
          </a:p>
          <a:p>
            <a:pPr marL="285750" indent="-285750">
              <a:buFont typeface="Arial"/>
              <a:buChar char="•"/>
            </a:pPr>
            <a:r>
              <a:rPr lang="en-US" dirty="0" smtClean="0"/>
              <a:t>Robust</a:t>
            </a:r>
          </a:p>
          <a:p>
            <a:pPr marL="742950" lvl="1" indent="-285750">
              <a:buFont typeface="Arial"/>
              <a:buChar char="•"/>
            </a:pPr>
            <a:r>
              <a:rPr lang="en-US" dirty="0" smtClean="0"/>
              <a:t>Upstream decisions have little effect</a:t>
            </a:r>
            <a:endParaRPr lang="en-US" dirty="0"/>
          </a:p>
        </p:txBody>
      </p:sp>
    </p:spTree>
    <p:extLst>
      <p:ext uri="{BB962C8B-B14F-4D97-AF65-F5344CB8AC3E}">
        <p14:creationId xmlns:p14="http://schemas.microsoft.com/office/powerpoint/2010/main" val="35584108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The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nb-NO" smtClean="0"/>
              <a:t>ILSI 2018</a:t>
            </a:r>
            <a:endParaRPr lang="en-US" dirty="0"/>
          </a:p>
        </p:txBody>
      </p:sp>
      <p:sp>
        <p:nvSpPr>
          <p:cNvPr id="1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533489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nb-NO" smtClean="0"/>
              <a:t>ILSI 2018</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2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7424525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Abundance != function</a:t>
            </a:r>
            <a:endParaRPr lang="en-US" dirty="0"/>
          </a:p>
        </p:txBody>
      </p:sp>
      <p:pic>
        <p:nvPicPr>
          <p:cNvPr id="7" name="Picture 6"/>
          <p:cNvPicPr>
            <a:picLocks noChangeAspect="1"/>
          </p:cNvPicPr>
          <p:nvPr/>
        </p:nvPicPr>
        <p:blipFill>
          <a:blip r:embed="rId3"/>
          <a:stretch>
            <a:fillRect/>
          </a:stretch>
        </p:blipFill>
        <p:spPr>
          <a:xfrm rot="16200000">
            <a:off x="2282956" y="-596267"/>
            <a:ext cx="1126695" cy="3960000"/>
          </a:xfrm>
          <a:prstGeom prst="rect">
            <a:avLst/>
          </a:prstGeom>
        </p:spPr>
      </p:pic>
      <p:pic>
        <p:nvPicPr>
          <p:cNvPr id="9" name="Picture 8"/>
          <p:cNvPicPr>
            <a:picLocks noChangeAspect="1"/>
          </p:cNvPicPr>
          <p:nvPr/>
        </p:nvPicPr>
        <p:blipFill>
          <a:blip r:embed="rId4"/>
          <a:stretch>
            <a:fillRect/>
          </a:stretch>
        </p:blipFill>
        <p:spPr>
          <a:xfrm rot="16200000">
            <a:off x="1440491" y="2977101"/>
            <a:ext cx="2091626" cy="4680000"/>
          </a:xfrm>
          <a:prstGeom prst="rect">
            <a:avLst/>
          </a:prstGeom>
        </p:spPr>
      </p:pic>
      <p:pic>
        <p:nvPicPr>
          <p:cNvPr id="11" name="Picture 10"/>
          <p:cNvPicPr>
            <a:picLocks noChangeAspect="1"/>
          </p:cNvPicPr>
          <p:nvPr/>
        </p:nvPicPr>
        <p:blipFill>
          <a:blip r:embed="rId5"/>
          <a:stretch>
            <a:fillRect/>
          </a:stretch>
        </p:blipFill>
        <p:spPr>
          <a:xfrm>
            <a:off x="4887406" y="1027646"/>
            <a:ext cx="4064000" cy="2336800"/>
          </a:xfrm>
          <a:prstGeom prst="rect">
            <a:avLst/>
          </a:prstGeom>
        </p:spPr>
      </p:pic>
      <p:pic>
        <p:nvPicPr>
          <p:cNvPr id="12" name="Picture 11"/>
          <p:cNvPicPr>
            <a:picLocks noChangeAspect="1"/>
          </p:cNvPicPr>
          <p:nvPr/>
        </p:nvPicPr>
        <p:blipFill>
          <a:blip r:embed="rId6"/>
          <a:stretch>
            <a:fillRect/>
          </a:stretch>
        </p:blipFill>
        <p:spPr>
          <a:xfrm>
            <a:off x="5557475" y="3464633"/>
            <a:ext cx="2578100" cy="2336800"/>
          </a:xfrm>
          <a:prstGeom prst="rect">
            <a:avLst/>
          </a:prstGeom>
        </p:spPr>
      </p:pic>
      <p:grpSp>
        <p:nvGrpSpPr>
          <p:cNvPr id="4" name="Group 3"/>
          <p:cNvGrpSpPr/>
          <p:nvPr/>
        </p:nvGrpSpPr>
        <p:grpSpPr>
          <a:xfrm>
            <a:off x="146305" y="1959481"/>
            <a:ext cx="4753246" cy="2270863"/>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pPr>
              <a:defRPr/>
            </a:pPr>
            <a:r>
              <a:rPr lang="nb-NO" smtClean="0"/>
              <a:t>ILSI 2018</a:t>
            </a:r>
            <a:endParaRPr lang="en-US" dirty="0"/>
          </a:p>
        </p:txBody>
      </p:sp>
    </p:spTree>
    <p:extLst>
      <p:ext uri="{BB962C8B-B14F-4D97-AF65-F5344CB8AC3E}">
        <p14:creationId xmlns:p14="http://schemas.microsoft.com/office/powerpoint/2010/main" val="27647159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457201" y="1666240"/>
            <a:ext cx="1839224" cy="2585323"/>
          </a:xfrm>
          <a:prstGeom prst="rect">
            <a:avLst/>
          </a:prstGeom>
          <a:noFill/>
        </p:spPr>
        <p:txBody>
          <a:bodyPr wrap="square" rtlCol="0">
            <a:spAutoFit/>
          </a:bodyPr>
          <a:lstStyle/>
          <a:p>
            <a:r>
              <a:rPr lang="en-US" dirty="0" smtClean="0"/>
              <a:t>Variance of ratios of </a:t>
            </a:r>
            <a:r>
              <a:rPr lang="en-US" smtClean="0"/>
              <a:t>RefSeqs</a:t>
            </a:r>
            <a:endParaRPr lang="en-US" dirty="0" smtClean="0"/>
          </a:p>
          <a:p>
            <a:endParaRPr lang="en-US" dirty="0"/>
          </a:p>
          <a:p>
            <a:r>
              <a:rPr lang="en-US" dirty="0" smtClean="0"/>
              <a:t>~300000 </a:t>
            </a:r>
            <a:r>
              <a:rPr lang="en-US" dirty="0" err="1" smtClean="0"/>
              <a:t>RefSeqs</a:t>
            </a:r>
            <a:endParaRPr lang="en-US" dirty="0" smtClean="0"/>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smtClean="0"/>
          </a:p>
          <a:p>
            <a:endParaRPr lang="en-US" dirty="0"/>
          </a:p>
        </p:txBody>
      </p:sp>
    </p:spTree>
    <p:extLst>
      <p:ext uri="{BB962C8B-B14F-4D97-AF65-F5344CB8AC3E}">
        <p14:creationId xmlns:p14="http://schemas.microsoft.com/office/powerpoint/2010/main" val="22933395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TextBox 2"/>
          <p:cNvSpPr txBox="1"/>
          <p:nvPr/>
        </p:nvSpPr>
        <p:spPr>
          <a:xfrm>
            <a:off x="457201" y="1666240"/>
            <a:ext cx="2021840" cy="1200329"/>
          </a:xfrm>
          <a:prstGeom prst="rect">
            <a:avLst/>
          </a:prstGeom>
          <a:noFill/>
        </p:spPr>
        <p:txBody>
          <a:bodyPr wrap="square" rtlCol="0">
            <a:spAutoFit/>
          </a:bodyPr>
          <a:lstStyle/>
          <a:p>
            <a:r>
              <a:rPr lang="en-US" dirty="0" smtClean="0"/>
              <a:t>Healthy samples also  cluster by species</a:t>
            </a:r>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spTree>
    <p:extLst>
      <p:ext uri="{BB962C8B-B14F-4D97-AF65-F5344CB8AC3E}">
        <p14:creationId xmlns:p14="http://schemas.microsoft.com/office/powerpoint/2010/main" val="771257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a:xfrm>
            <a:off x="457200" y="931334"/>
            <a:ext cx="8554628" cy="5400000"/>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TextBox 8"/>
          <p:cNvSpPr txBox="1"/>
          <p:nvPr/>
        </p:nvSpPr>
        <p:spPr>
          <a:xfrm>
            <a:off x="3418840" y="4621013"/>
            <a:ext cx="628861" cy="369332"/>
          </a:xfrm>
          <a:prstGeom prst="rect">
            <a:avLst/>
          </a:prstGeom>
          <a:noFill/>
        </p:spPr>
        <p:txBody>
          <a:bodyPr wrap="none" rtlCol="0">
            <a:spAutoFit/>
          </a:bodyPr>
          <a:lstStyle/>
          <a:p>
            <a:r>
              <a:rPr lang="en-US" dirty="0" smtClean="0"/>
              <a:t>BV-1</a:t>
            </a:r>
            <a:endParaRPr lang="en-US" dirty="0"/>
          </a:p>
        </p:txBody>
      </p:sp>
      <p:sp>
        <p:nvSpPr>
          <p:cNvPr id="10" name="TextBox 9"/>
          <p:cNvSpPr txBox="1"/>
          <p:nvPr/>
        </p:nvSpPr>
        <p:spPr>
          <a:xfrm>
            <a:off x="5705369" y="4621013"/>
            <a:ext cx="628861" cy="369332"/>
          </a:xfrm>
          <a:prstGeom prst="rect">
            <a:avLst/>
          </a:prstGeom>
          <a:noFill/>
        </p:spPr>
        <p:txBody>
          <a:bodyPr wrap="none" rtlCol="0">
            <a:spAutoFit/>
          </a:bodyPr>
          <a:lstStyle/>
          <a:p>
            <a:r>
              <a:rPr lang="en-US" dirty="0" smtClean="0"/>
              <a:t>BV-2</a:t>
            </a:r>
            <a:endParaRPr lang="en-US" dirty="0"/>
          </a:p>
        </p:txBody>
      </p:sp>
      <p:sp>
        <p:nvSpPr>
          <p:cNvPr id="11" name="Oval 10"/>
          <p:cNvSpPr/>
          <p:nvPr/>
        </p:nvSpPr>
        <p:spPr>
          <a:xfrm>
            <a:off x="2937883" y="2655330"/>
            <a:ext cx="2052669" cy="165477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034808" y="2341563"/>
            <a:ext cx="1469587" cy="2135298"/>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27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err="1" smtClean="0"/>
              <a:t>microbiome</a:t>
            </a:r>
            <a:r>
              <a:rPr lang="en-US" dirty="0" smtClean="0"/>
              <a:t> analysis reproducible?</a:t>
            </a:r>
            <a:endParaRPr lang="en-US" dirty="0"/>
          </a:p>
        </p:txBody>
      </p:sp>
      <p:pic>
        <p:nvPicPr>
          <p:cNvPr id="6" name="Content Placeholder 5"/>
          <p:cNvPicPr>
            <a:picLocks noGrp="1" noChangeAspect="1"/>
          </p:cNvPicPr>
          <p:nvPr>
            <p:ph idx="1"/>
          </p:nvPr>
        </p:nvPicPr>
        <p:blipFill rotWithShape="1">
          <a:blip r:embed="rId2"/>
          <a:srcRect t="-6110" b="30350"/>
          <a:stretch/>
        </p:blipFill>
        <p:spPr>
          <a:xfrm>
            <a:off x="367396" y="2041162"/>
            <a:ext cx="8229600" cy="3507044"/>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6"/>
          <p:cNvSpPr txBox="1"/>
          <p:nvPr/>
        </p:nvSpPr>
        <p:spPr>
          <a:xfrm>
            <a:off x="5439573" y="5521245"/>
            <a:ext cx="3605001" cy="738664"/>
          </a:xfrm>
          <a:prstGeom prst="rect">
            <a:avLst/>
          </a:prstGeom>
          <a:noFill/>
        </p:spPr>
        <p:txBody>
          <a:bodyPr wrap="square" rtlCol="0">
            <a:spAutoFit/>
          </a:bodyPr>
          <a:lstStyle/>
          <a:p>
            <a:r>
              <a:rPr lang="en-US" sz="1400" dirty="0" err="1" smtClean="0">
                <a:solidFill>
                  <a:srgbClr val="7F7F7F"/>
                </a:solidFill>
              </a:rPr>
              <a:t>Engelhaupt</a:t>
            </a:r>
            <a:r>
              <a:rPr lang="en-US" sz="1400" dirty="0" smtClean="0">
                <a:solidFill>
                  <a:srgbClr val="7F7F7F"/>
                </a:solidFill>
              </a:rPr>
              <a:t> </a:t>
            </a:r>
            <a:r>
              <a:rPr lang="en-US" sz="1400" dirty="0" err="1" smtClean="0">
                <a:solidFill>
                  <a:srgbClr val="7F7F7F"/>
                </a:solidFill>
              </a:rPr>
              <a:t>ScienceNews</a:t>
            </a:r>
            <a:r>
              <a:rPr lang="en-US" sz="1400" dirty="0" smtClean="0">
                <a:solidFill>
                  <a:srgbClr val="7F7F7F"/>
                </a:solidFill>
              </a:rPr>
              <a:t> 2014</a:t>
            </a:r>
          </a:p>
          <a:p>
            <a:r>
              <a:rPr lang="en-US" sz="1400" dirty="0">
                <a:solidFill>
                  <a:srgbClr val="7F7F7F"/>
                </a:solidFill>
              </a:rPr>
              <a:t>Here’s the poop on getting your gut </a:t>
            </a:r>
            <a:r>
              <a:rPr lang="en-US" sz="1400" dirty="0" err="1">
                <a:solidFill>
                  <a:srgbClr val="7F7F7F"/>
                </a:solidFill>
              </a:rPr>
              <a:t>microbiome</a:t>
            </a:r>
            <a:r>
              <a:rPr lang="en-US" sz="1400" dirty="0">
                <a:solidFill>
                  <a:srgbClr val="7F7F7F"/>
                </a:solidFill>
              </a:rPr>
              <a:t> analyzed</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275676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descr="refseq_bv_tax.pdf"/>
          <p:cNvPicPr>
            <a:picLocks noChangeAspect="1"/>
          </p:cNvPicPr>
          <p:nvPr/>
        </p:nvPicPr>
        <p:blipFill>
          <a:blip r:embed="rId2">
            <a:extLst>
              <a:ext uri="{28A0092B-C50C-407E-A947-70E740481C1C}">
                <a14:useLocalDpi xmlns:a14="http://schemas.microsoft.com/office/drawing/2010/main" val="0"/>
              </a:ext>
            </a:extLst>
          </a:blip>
          <a:srcRect l="-29210" r="-29210"/>
          <a:stretch>
            <a:fillRect/>
          </a:stretch>
        </p:blipFill>
        <p:spPr>
          <a:xfrm>
            <a:off x="457200" y="931334"/>
            <a:ext cx="8554628" cy="5400000"/>
          </a:xfrm>
          <a:prstGeom prst="rect">
            <a:avLst/>
          </a:prstGeom>
        </p:spPr>
      </p:pic>
      <p:sp>
        <p:nvSpPr>
          <p:cNvPr id="2" name="Title 1"/>
          <p:cNvSpPr>
            <a:spLocks noGrp="1"/>
          </p:cNvSpPr>
          <p:nvPr>
            <p:ph type="title"/>
          </p:nvPr>
        </p:nvSpPr>
        <p:spPr/>
        <p:txBody>
          <a:bodyPr/>
          <a:lstStyle/>
          <a:p>
            <a:r>
              <a:rPr lang="en-US" dirty="0" smtClean="0"/>
              <a:t>Reference sequence - BV</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Oval 3"/>
          <p:cNvSpPr/>
          <p:nvPr/>
        </p:nvSpPr>
        <p:spPr>
          <a:xfrm>
            <a:off x="3701842" y="1984346"/>
            <a:ext cx="691717" cy="714434"/>
          </a:xfrm>
          <a:prstGeom prst="ellipse">
            <a:avLst/>
          </a:prstGeom>
          <a:solidFill>
            <a:srgbClr val="008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9" name="Oval 8"/>
          <p:cNvSpPr/>
          <p:nvPr/>
        </p:nvSpPr>
        <p:spPr>
          <a:xfrm>
            <a:off x="5010219" y="3779373"/>
            <a:ext cx="425922" cy="1088662"/>
          </a:xfrm>
          <a:prstGeom prst="ellipse">
            <a:avLst/>
          </a:prstGeom>
          <a:solidFill>
            <a:srgbClr val="008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10" name="Oval 9"/>
          <p:cNvSpPr/>
          <p:nvPr/>
        </p:nvSpPr>
        <p:spPr>
          <a:xfrm>
            <a:off x="5531283" y="2585403"/>
            <a:ext cx="691717" cy="714434"/>
          </a:xfrm>
          <a:prstGeom prst="ellipse">
            <a:avLst/>
          </a:prstGeom>
          <a:solidFill>
            <a:schemeClr val="accent4">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chemeClr val="accent4">
                  <a:lumMod val="75000"/>
                </a:schemeClr>
              </a:solidFill>
            </a:endParaRPr>
          </a:p>
        </p:txBody>
      </p:sp>
      <p:sp>
        <p:nvSpPr>
          <p:cNvPr id="11" name="Oval 10"/>
          <p:cNvSpPr/>
          <p:nvPr/>
        </p:nvSpPr>
        <p:spPr>
          <a:xfrm>
            <a:off x="4460282" y="2443163"/>
            <a:ext cx="691717" cy="714434"/>
          </a:xfrm>
          <a:prstGeom prst="ellipse">
            <a:avLst/>
          </a:prstGeom>
          <a:solidFill>
            <a:schemeClr val="accent4">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chemeClr val="accent4">
                  <a:lumMod val="75000"/>
                </a:schemeClr>
              </a:solidFill>
            </a:endParaRPr>
          </a:p>
        </p:txBody>
      </p:sp>
      <p:sp>
        <p:nvSpPr>
          <p:cNvPr id="13" name="TextBox 12"/>
          <p:cNvSpPr txBox="1"/>
          <p:nvPr/>
        </p:nvSpPr>
        <p:spPr>
          <a:xfrm>
            <a:off x="3418840" y="4621013"/>
            <a:ext cx="628861" cy="369332"/>
          </a:xfrm>
          <a:prstGeom prst="rect">
            <a:avLst/>
          </a:prstGeom>
          <a:noFill/>
        </p:spPr>
        <p:txBody>
          <a:bodyPr wrap="none" rtlCol="0">
            <a:spAutoFit/>
          </a:bodyPr>
          <a:lstStyle/>
          <a:p>
            <a:r>
              <a:rPr lang="en-US" dirty="0" smtClean="0"/>
              <a:t>BV-1</a:t>
            </a:r>
            <a:endParaRPr lang="en-US" dirty="0"/>
          </a:p>
        </p:txBody>
      </p:sp>
      <p:sp>
        <p:nvSpPr>
          <p:cNvPr id="14" name="TextBox 13"/>
          <p:cNvSpPr txBox="1"/>
          <p:nvPr/>
        </p:nvSpPr>
        <p:spPr>
          <a:xfrm>
            <a:off x="5705369" y="4621013"/>
            <a:ext cx="628861" cy="369332"/>
          </a:xfrm>
          <a:prstGeom prst="rect">
            <a:avLst/>
          </a:prstGeom>
          <a:noFill/>
        </p:spPr>
        <p:txBody>
          <a:bodyPr wrap="none" rtlCol="0">
            <a:spAutoFit/>
          </a:bodyPr>
          <a:lstStyle/>
          <a:p>
            <a:r>
              <a:rPr lang="en-US" dirty="0" smtClean="0"/>
              <a:t>BV-2</a:t>
            </a:r>
            <a:endParaRPr lang="en-US" dirty="0"/>
          </a:p>
        </p:txBody>
      </p:sp>
    </p:spTree>
    <p:extLst>
      <p:ext uri="{BB962C8B-B14F-4D97-AF65-F5344CB8AC3E}">
        <p14:creationId xmlns:p14="http://schemas.microsoft.com/office/powerpoint/2010/main" val="18748467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Refseq</a:t>
            </a:r>
            <a:r>
              <a:rPr lang="en-US" dirty="0" smtClean="0"/>
              <a:t> summary	</a:t>
            </a:r>
            <a:endParaRPr lang="en-US" dirty="0"/>
          </a:p>
        </p:txBody>
      </p:sp>
      <p:sp>
        <p:nvSpPr>
          <p:cNvPr id="3" name="Content Placeholder 2"/>
          <p:cNvSpPr>
            <a:spLocks noGrp="1"/>
          </p:cNvSpPr>
          <p:nvPr>
            <p:ph idx="1"/>
          </p:nvPr>
        </p:nvSpPr>
        <p:spPr>
          <a:xfrm>
            <a:off x="457200" y="1612054"/>
            <a:ext cx="8229600" cy="3539066"/>
          </a:xfrm>
        </p:spPr>
        <p:txBody>
          <a:bodyPr/>
          <a:lstStyle/>
          <a:p>
            <a:r>
              <a:rPr lang="en-US" dirty="0" smtClean="0"/>
              <a:t>Massive sparse datasets</a:t>
            </a:r>
          </a:p>
          <a:p>
            <a:r>
              <a:rPr lang="en-US" dirty="0" err="1" smtClean="0"/>
              <a:t>Refseqs</a:t>
            </a:r>
            <a:r>
              <a:rPr lang="en-US" dirty="0" smtClean="0"/>
              <a:t> group by taxonomy</a:t>
            </a:r>
          </a:p>
          <a:p>
            <a:pPr lvl="1"/>
            <a:r>
              <a:rPr lang="en-US" dirty="0" smtClean="0"/>
              <a:t>Can be multiple ‘strains’</a:t>
            </a:r>
          </a:p>
          <a:p>
            <a:r>
              <a:rPr lang="en-US" dirty="0" smtClean="0"/>
              <a:t>Samples group by taxonomy</a:t>
            </a:r>
          </a:p>
          <a:p>
            <a:pPr lvl="1"/>
            <a:r>
              <a:rPr lang="en-US" dirty="0"/>
              <a:t>T</a:t>
            </a:r>
            <a:r>
              <a:rPr lang="en-US" dirty="0" smtClean="0"/>
              <a:t>wo types of healthy samples</a:t>
            </a:r>
          </a:p>
          <a:p>
            <a:pPr lvl="1"/>
            <a:r>
              <a:rPr lang="en-US" dirty="0" smtClean="0"/>
              <a:t>Two types of BV samples</a:t>
            </a:r>
          </a:p>
          <a:p>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943696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Grouping by function</a:t>
            </a:r>
            <a:endParaRPr lang="en-US" dirty="0"/>
          </a:p>
        </p:txBody>
      </p:sp>
      <p:sp>
        <p:nvSpPr>
          <p:cNvPr id="3" name="Content Placeholder 2"/>
          <p:cNvSpPr>
            <a:spLocks noGrp="1"/>
          </p:cNvSpPr>
          <p:nvPr>
            <p:ph idx="1"/>
          </p:nvPr>
        </p:nvSpPr>
        <p:spPr>
          <a:xfrm>
            <a:off x="457200" y="2089574"/>
            <a:ext cx="8229600" cy="2878666"/>
          </a:xfrm>
        </p:spPr>
        <p:txBody>
          <a:bodyPr/>
          <a:lstStyle/>
          <a:p>
            <a:r>
              <a:rPr lang="en-US" dirty="0" smtClean="0"/>
              <a:t>All reference sequences with the same function are combined</a:t>
            </a:r>
          </a:p>
          <a:p>
            <a:pPr lvl="1"/>
            <a:r>
              <a:rPr lang="en-US" dirty="0" smtClean="0"/>
              <a:t>No longer taxonomic information</a:t>
            </a:r>
          </a:p>
          <a:p>
            <a:pPr lvl="1"/>
            <a:r>
              <a:rPr lang="en-US" dirty="0" smtClean="0"/>
              <a:t>Looks at the ecosystem as a whole</a:t>
            </a:r>
            <a:endParaRPr lang="en-US" dirty="0"/>
          </a:p>
        </p:txBody>
      </p:sp>
      <p:sp>
        <p:nvSpPr>
          <p:cNvPr id="4" name="Footer Placeholder 3"/>
          <p:cNvSpPr>
            <a:spLocks noGrp="1"/>
          </p:cNvSpPr>
          <p:nvPr>
            <p:ph type="ftr" sz="quarter" idx="11"/>
          </p:nvPr>
        </p:nvSpPr>
        <p:spPr/>
        <p:txBody>
          <a:bodyPr/>
          <a:lstStyle/>
          <a:p>
            <a:r>
              <a:rPr lang="nb-NO" smtClean="0"/>
              <a:t>ILSI 2018</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31101313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 samples</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endParaRPr lang="en-CA" sz="1800" b="1" dirty="0" smtClean="0">
              <a:solidFill>
                <a:schemeClr val="bg1">
                  <a:lumMod val="85000"/>
                </a:schemeClr>
              </a:solidFill>
            </a:endParaRPr>
          </a:p>
          <a:p>
            <a:pPr marL="0" indent="0">
              <a:buNone/>
            </a:pPr>
            <a:r>
              <a:rPr lang="mr-IN" sz="1000" dirty="0" smtClean="0">
                <a:solidFill>
                  <a:schemeClr val="bg1">
                    <a:lumMod val="85000"/>
                  </a:schemeClr>
                </a:solidFill>
                <a:latin typeface="+mj-lt"/>
              </a:rPr>
              <a:t>Cell </a:t>
            </a:r>
            <a:r>
              <a:rPr lang="mr-IN" sz="1000" dirty="0">
                <a:solidFill>
                  <a:schemeClr val="bg1">
                    <a:lumMod val="85000"/>
                  </a:schemeClr>
                </a:solidFill>
                <a:latin typeface="+mj-lt"/>
              </a:rPr>
              <a:t>division protein MraZ                                    </a:t>
            </a:r>
          </a:p>
          <a:p>
            <a:pPr marL="0" indent="0">
              <a:buNone/>
            </a:pPr>
            <a:r>
              <a:rPr lang="mr-IN" sz="1000" dirty="0">
                <a:solidFill>
                  <a:schemeClr val="bg1">
                    <a:lumMod val="85000"/>
                  </a:schemeClr>
                </a:solidFill>
                <a:latin typeface="+mj-lt"/>
              </a:rPr>
              <a:t>D-tyrosyl-tRNA(Tyr) deacylase                                 </a:t>
            </a:r>
          </a:p>
          <a:p>
            <a:pPr marL="0" indent="0">
              <a:buNone/>
            </a:pPr>
            <a:r>
              <a:rPr lang="mr-IN" sz="1000" dirty="0">
                <a:solidFill>
                  <a:schemeClr val="bg1">
                    <a:lumMod val="85000"/>
                  </a:schemeClr>
                </a:solidFill>
                <a:latin typeface="+mj-lt"/>
              </a:rPr>
              <a:t>Deoxyuridine 5'-triphosphate nucleotidohydrolase (EC 3.6.1.23)</a:t>
            </a:r>
          </a:p>
          <a:p>
            <a:pPr marL="0" indent="0">
              <a:buNone/>
            </a:pPr>
            <a:r>
              <a:rPr lang="mr-IN" sz="1000" dirty="0">
                <a:solidFill>
                  <a:schemeClr val="bg1">
                    <a:lumMod val="85000"/>
                  </a:schemeClr>
                </a:solidFill>
                <a:latin typeface="+mj-lt"/>
              </a:rPr>
              <a:t>DNA ligase (EC 6.5.1.2)                                       </a:t>
            </a:r>
          </a:p>
          <a:p>
            <a:pPr marL="0" indent="0">
              <a:buNone/>
            </a:pPr>
            <a:r>
              <a:rPr lang="mr-IN" sz="1000" dirty="0">
                <a:solidFill>
                  <a:schemeClr val="bg1">
                    <a:lumMod val="85000"/>
                  </a:schemeClr>
                </a:solidFill>
                <a:latin typeface="+mj-lt"/>
              </a:rPr>
              <a:t>FIGfam135315: Iojap-related protein                           </a:t>
            </a:r>
          </a:p>
          <a:p>
            <a:pPr marL="0" indent="0">
              <a:buNone/>
            </a:pPr>
            <a:r>
              <a:rPr lang="mr-IN" sz="1000" dirty="0">
                <a:solidFill>
                  <a:schemeClr val="bg1">
                    <a:lumMod val="85000"/>
                  </a:schemeClr>
                </a:solidFill>
                <a:latin typeface="+mj-lt"/>
              </a:rPr>
              <a:t>LSU ribosomal protein L3p (L3e)                               </a:t>
            </a:r>
          </a:p>
          <a:p>
            <a:pPr marL="0" indent="0">
              <a:buNone/>
            </a:pPr>
            <a:r>
              <a:rPr lang="mr-IN" sz="1000" dirty="0">
                <a:solidFill>
                  <a:schemeClr val="bg1">
                    <a:lumMod val="85000"/>
                  </a:schemeClr>
                </a:solidFill>
                <a:latin typeface="+mj-lt"/>
              </a:rPr>
              <a:t>Membrane-associated zinc metalloprotease                      </a:t>
            </a:r>
          </a:p>
          <a:p>
            <a:pPr marL="0" indent="0">
              <a:buNone/>
            </a:pPr>
            <a:r>
              <a:rPr lang="mr-IN" sz="1000" dirty="0">
                <a:solidFill>
                  <a:schemeClr val="bg1">
                    <a:lumMod val="85000"/>
                  </a:schemeClr>
                </a:solidFill>
                <a:latin typeface="+mj-lt"/>
              </a:rPr>
              <a:t>Peptide chain release factor 3                                </a:t>
            </a:r>
          </a:p>
          <a:p>
            <a:pPr marL="0" indent="0">
              <a:buNone/>
            </a:pPr>
            <a:r>
              <a:rPr lang="mr-IN" sz="1000" dirty="0">
                <a:solidFill>
                  <a:schemeClr val="bg1">
                    <a:lumMod val="85000"/>
                  </a:schemeClr>
                </a:solidFill>
                <a:latin typeface="+mj-lt"/>
              </a:rPr>
              <a:t>Ribosomal large subunit pseudouridine synthase B (EC 4.2.1.70)</a:t>
            </a:r>
          </a:p>
          <a:p>
            <a:pPr marL="0" indent="0">
              <a:buNone/>
            </a:pPr>
            <a:r>
              <a:rPr lang="mr-IN" sz="1000" dirty="0">
                <a:solidFill>
                  <a:schemeClr val="bg1">
                    <a:lumMod val="85000"/>
                  </a:schemeClr>
                </a:solidFill>
                <a:latin typeface="+mj-lt"/>
              </a:rPr>
              <a:t>Signal peptidase I (EC 3.4.21.89)                             </a:t>
            </a:r>
          </a:p>
          <a:p>
            <a:pPr marL="0" indent="0">
              <a:buNone/>
            </a:pPr>
            <a:r>
              <a:rPr lang="mr-IN" sz="1000" dirty="0">
                <a:solidFill>
                  <a:schemeClr val="bg1">
                    <a:lumMod val="85000"/>
                  </a:schemeClr>
                </a:solidFill>
                <a:latin typeface="+mj-lt"/>
              </a:rPr>
              <a:t>Transcription-repair coupling factor                          </a:t>
            </a:r>
          </a:p>
          <a:p>
            <a:pPr marL="0" indent="0">
              <a:buNone/>
            </a:pPr>
            <a:r>
              <a:rPr lang="mr-IN" sz="1000" dirty="0">
                <a:solidFill>
                  <a:schemeClr val="bg1">
                    <a:lumMod val="85000"/>
                  </a:schemeClr>
                </a:solidFill>
                <a:latin typeface="+mj-lt"/>
              </a:rPr>
              <a:t>Translation elongation factor Ts                              </a:t>
            </a:r>
          </a:p>
          <a:p>
            <a:pPr marL="0" indent="0">
              <a:buNone/>
            </a:pPr>
            <a:r>
              <a:rPr lang="mr-IN" sz="1000" dirty="0">
                <a:solidFill>
                  <a:schemeClr val="bg1">
                    <a:lumMod val="85000"/>
                  </a:schemeClr>
                </a:solidFill>
                <a:latin typeface="+mj-lt"/>
              </a:rPr>
              <a:t>tRNA nucleotidyltransferase (EC 2.7.7.21) (EC 2.7.7.25)       </a:t>
            </a:r>
          </a:p>
          <a:p>
            <a:pPr marL="0" indent="0">
              <a:buNone/>
            </a:pPr>
            <a:r>
              <a:rPr lang="mr-IN" sz="1000" dirty="0">
                <a:solidFill>
                  <a:schemeClr val="bg1">
                    <a:lumMod val="85000"/>
                  </a:schemeClr>
                </a:solidFill>
                <a:latin typeface="+mj-lt"/>
              </a:rPr>
              <a:t>Tryptophanyl-tRNA synthetase (EC 6.1.1.2) </a:t>
            </a:r>
            <a:endParaRPr lang="en-US" sz="1000" dirty="0">
              <a:solidFill>
                <a:schemeClr val="bg1">
                  <a:lumMod val="85000"/>
                </a:schemeClr>
              </a:solidFill>
              <a:latin typeface="+mj-lt"/>
            </a:endParaRPr>
          </a:p>
        </p:txBody>
      </p:sp>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Tree>
    <p:extLst>
      <p:ext uri="{BB962C8B-B14F-4D97-AF65-F5344CB8AC3E}">
        <p14:creationId xmlns:p14="http://schemas.microsoft.com/office/powerpoint/2010/main" val="4381417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functions assumed invariant</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Tree>
    <p:extLst>
      <p:ext uri="{BB962C8B-B14F-4D97-AF65-F5344CB8AC3E}">
        <p14:creationId xmlns:p14="http://schemas.microsoft.com/office/powerpoint/2010/main" val="13156827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groups</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330010" cy="646331"/>
          </a:xfrm>
          <a:prstGeom prst="rect">
            <a:avLst/>
          </a:prstGeom>
          <a:noFill/>
        </p:spPr>
        <p:txBody>
          <a:bodyPr wrap="none" rtlCol="0">
            <a:spAutoFit/>
          </a:bodyPr>
          <a:lstStyle/>
          <a:p>
            <a:r>
              <a:rPr lang="en-US" dirty="0" smtClean="0"/>
              <a:t>BV = biosynthesis/TCA</a:t>
            </a:r>
          </a:p>
          <a:p>
            <a:r>
              <a:rPr lang="en-US" dirty="0" smtClean="0"/>
              <a:t>H = </a:t>
            </a:r>
            <a:r>
              <a:rPr lang="en-US" dirty="0" err="1" smtClean="0"/>
              <a:t>aa</a:t>
            </a:r>
            <a:r>
              <a:rPr lang="en-US" dirty="0" smtClean="0"/>
              <a:t>/sugar</a:t>
            </a:r>
          </a:p>
        </p:txBody>
      </p:sp>
    </p:spTree>
    <p:extLst>
      <p:ext uri="{BB962C8B-B14F-4D97-AF65-F5344CB8AC3E}">
        <p14:creationId xmlns:p14="http://schemas.microsoft.com/office/powerpoint/2010/main" val="31111963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functions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57738304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functions</a:t>
            </a:r>
            <a:endParaRPr lang="en-US" dirty="0"/>
          </a:p>
        </p:txBody>
      </p:sp>
      <p:pic>
        <p:nvPicPr>
          <p:cNvPr id="6" name="Content Placeholder 5" descr="fig4_BV_seed_strip.pdf"/>
          <p:cNvPicPr>
            <a:picLocks noGrp="1" noChangeAspect="1"/>
          </p:cNvPicPr>
          <p:nvPr>
            <p:ph idx="1"/>
          </p:nvPr>
        </p:nvPicPr>
        <p:blipFill>
          <a:blip r:embed="rId2">
            <a:alphaModFix amt="14000"/>
            <a:extLst>
              <a:ext uri="{28A0092B-C50C-407E-A947-70E740481C1C}">
                <a14:useLocalDpi xmlns:a14="http://schemas.microsoft.com/office/drawing/2010/main" val="0"/>
              </a:ext>
            </a:extLst>
          </a:blip>
          <a:srcRect t="-7385" b="-7385"/>
          <a:stretch>
            <a:fillRect/>
          </a:stretch>
        </p:blipFill>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TextBox 8"/>
          <p:cNvSpPr txBox="1"/>
          <p:nvPr/>
        </p:nvSpPr>
        <p:spPr>
          <a:xfrm>
            <a:off x="2146632" y="910857"/>
            <a:ext cx="4843795" cy="5355311"/>
          </a:xfrm>
          <a:prstGeom prst="rect">
            <a:avLst/>
          </a:prstGeom>
          <a:solidFill>
            <a:srgbClr val="C0504D">
              <a:alpha val="30000"/>
            </a:srgbClr>
          </a:solidFill>
        </p:spPr>
        <p:txBody>
          <a:bodyPr wrap="none" rtlCol="0">
            <a:spAutoFit/>
          </a:bodyPr>
          <a:lstStyle/>
          <a:p>
            <a:r>
              <a:rPr lang="mr-IN" sz="900" dirty="0" smtClean="0">
                <a:latin typeface="+mj-lt"/>
              </a:rPr>
              <a:t>Chemotaxis </a:t>
            </a:r>
            <a:r>
              <a:rPr lang="mr-IN" sz="900" dirty="0">
                <a:latin typeface="+mj-lt"/>
              </a:rPr>
              <a:t>protein CheC -- inhibitor of MCP methylation                          </a:t>
            </a:r>
          </a:p>
          <a:p>
            <a:r>
              <a:rPr lang="mr-IN" sz="900" dirty="0">
                <a:latin typeface="+mj-lt"/>
              </a:rPr>
              <a:t>Chemotaxis protein CheD                                                          </a:t>
            </a:r>
          </a:p>
          <a:p>
            <a:r>
              <a:rPr lang="mr-IN" sz="900" dirty="0">
                <a:latin typeface="+mj-lt"/>
              </a:rPr>
              <a:t>Chemotaxis protein CheV (EC 2.7.3.-)                                             </a:t>
            </a:r>
          </a:p>
          <a:p>
            <a:r>
              <a:rPr lang="mr-IN" sz="900" dirty="0">
                <a:latin typeface="+mj-lt"/>
              </a:rPr>
              <a:t>Chemotaxis protein methyltransferase CheR (EC 2.1.1.80)                          </a:t>
            </a:r>
          </a:p>
          <a:p>
            <a:r>
              <a:rPr lang="mr-IN" sz="900" dirty="0">
                <a:latin typeface="+mj-lt"/>
              </a:rPr>
              <a:t>Chemotaxis response regulator …-glutamate methylesterase CheB (EC 3.1.1.61)</a:t>
            </a:r>
          </a:p>
          <a:p>
            <a:r>
              <a:rPr lang="mr-IN" sz="900" dirty="0" smtClean="0"/>
              <a:t>Positive </a:t>
            </a:r>
            <a:r>
              <a:rPr lang="mr-IN" sz="900" dirty="0"/>
              <a:t>regulator of CheA protein activity (CheW)                               </a:t>
            </a:r>
          </a:p>
          <a:p>
            <a:r>
              <a:rPr lang="mr-IN" sz="900" dirty="0"/>
              <a:t>Signal transduction histidine kinase CheA (EC 2.7.3.-)                           </a:t>
            </a:r>
          </a:p>
          <a:p>
            <a:r>
              <a:rPr lang="mr-IN" sz="900" dirty="0" smtClean="0">
                <a:latin typeface="+mj-lt"/>
              </a:rPr>
              <a:t>Flagellar </a:t>
            </a:r>
            <a:r>
              <a:rPr lang="mr-IN" sz="900" dirty="0">
                <a:latin typeface="+mj-lt"/>
              </a:rPr>
              <a:t>basal-body rod protein FlgB                                            </a:t>
            </a:r>
          </a:p>
          <a:p>
            <a:r>
              <a:rPr lang="mr-IN" sz="900" dirty="0">
                <a:latin typeface="+mj-lt"/>
              </a:rPr>
              <a:t>Flagellar basal-body rod protein FlgC                                            </a:t>
            </a:r>
          </a:p>
          <a:p>
            <a:r>
              <a:rPr lang="mr-IN" sz="900" dirty="0">
                <a:latin typeface="+mj-lt"/>
              </a:rPr>
              <a:t>Flagellar basal-body rod protein FlgF                                            </a:t>
            </a:r>
          </a:p>
          <a:p>
            <a:r>
              <a:rPr lang="mr-IN" sz="900" dirty="0">
                <a:latin typeface="+mj-lt"/>
              </a:rPr>
              <a:t>Flagellar basal-body rod protein FlgG                                            </a:t>
            </a:r>
          </a:p>
          <a:p>
            <a:r>
              <a:rPr lang="mr-IN" sz="900" dirty="0">
                <a:latin typeface="+mj-lt"/>
              </a:rPr>
              <a:t>Flagellar biosynthesis protein FliS                                              </a:t>
            </a:r>
          </a:p>
          <a:p>
            <a:r>
              <a:rPr lang="mr-IN" sz="900" dirty="0">
                <a:latin typeface="+mj-lt"/>
              </a:rPr>
              <a:t>Flagellar hook protein FlgE                                                      </a:t>
            </a:r>
          </a:p>
          <a:p>
            <a:r>
              <a:rPr lang="mr-IN" sz="900" dirty="0">
                <a:latin typeface="+mj-lt"/>
              </a:rPr>
              <a:t>Flagellar hook-associated protein FlgK                                           </a:t>
            </a:r>
          </a:p>
          <a:p>
            <a:r>
              <a:rPr lang="mr-IN" sz="900" dirty="0">
                <a:latin typeface="+mj-lt"/>
              </a:rPr>
              <a:t>Flagellar motor rotation protein MotA                                            </a:t>
            </a:r>
          </a:p>
          <a:p>
            <a:r>
              <a:rPr lang="mr-IN" sz="900" dirty="0">
                <a:latin typeface="+mj-lt"/>
              </a:rPr>
              <a:t>Flagellar motor rotation protein MotB                                            </a:t>
            </a:r>
          </a:p>
          <a:p>
            <a:r>
              <a:rPr lang="mr-IN" sz="900" dirty="0">
                <a:latin typeface="+mj-lt"/>
              </a:rPr>
              <a:t>Flagellar motor switch protein FliG                                              </a:t>
            </a:r>
          </a:p>
          <a:p>
            <a:r>
              <a:rPr lang="mr-IN" sz="900" dirty="0">
                <a:latin typeface="+mj-lt"/>
              </a:rPr>
              <a:t>Flagellar motor switch protein FliM                                              </a:t>
            </a:r>
          </a:p>
          <a:p>
            <a:r>
              <a:rPr lang="mr-IN" sz="900" dirty="0">
                <a:latin typeface="+mj-lt"/>
              </a:rPr>
              <a:t>Flagellar motor switch protein FliN                                              </a:t>
            </a:r>
          </a:p>
          <a:p>
            <a:r>
              <a:rPr lang="mr-IN" sz="900" dirty="0">
                <a:latin typeface="+mj-lt"/>
              </a:rPr>
              <a:t>Flagellar protein FliJ                                                           </a:t>
            </a:r>
          </a:p>
          <a:p>
            <a:r>
              <a:rPr lang="mr-IN" sz="900" dirty="0">
                <a:latin typeface="+mj-lt"/>
              </a:rPr>
              <a:t>Flagellin protein FlaB                                                           </a:t>
            </a:r>
          </a:p>
          <a:p>
            <a:r>
              <a:rPr lang="mr-IN" sz="900" dirty="0"/>
              <a:t>Negative regulator of flagellin synthesis                                        </a:t>
            </a:r>
          </a:p>
          <a:p>
            <a:endParaRPr lang="en-CA" sz="900" dirty="0" smtClean="0"/>
          </a:p>
          <a:p>
            <a:r>
              <a:rPr lang="mr-IN" sz="900" dirty="0" smtClean="0"/>
              <a:t>3</a:t>
            </a:r>
            <a:r>
              <a:rPr lang="mr-IN" sz="900" dirty="0"/>
              <a:t>-keto-L-gulonate 6-phosphate decarboxylase                                      </a:t>
            </a:r>
          </a:p>
          <a:p>
            <a:r>
              <a:rPr lang="mr-IN" sz="900" dirty="0"/>
              <a:t>Carbon storage regulator                                                         </a:t>
            </a:r>
          </a:p>
          <a:p>
            <a:r>
              <a:rPr lang="mr-IN" sz="900" dirty="0"/>
              <a:t>Catabolite repression HPr-like protein Crh                                       </a:t>
            </a:r>
          </a:p>
          <a:p>
            <a:r>
              <a:rPr lang="mr-IN" sz="900" dirty="0" smtClean="0">
                <a:latin typeface="+mj-lt"/>
              </a:rPr>
              <a:t>Glucosamine</a:t>
            </a:r>
            <a:r>
              <a:rPr lang="mr-IN" sz="900" dirty="0">
                <a:latin typeface="+mj-lt"/>
              </a:rPr>
              <a:t>-1-phosphate N-acetyltransferase (EC 2.3.1.157)                       </a:t>
            </a:r>
          </a:p>
          <a:p>
            <a:r>
              <a:rPr lang="mr-IN" sz="900" dirty="0">
                <a:latin typeface="+mj-lt"/>
              </a:rPr>
              <a:t>GTP-sensing transcriptional pleiotropic repressor codY                           </a:t>
            </a:r>
          </a:p>
          <a:p>
            <a:r>
              <a:rPr lang="mr-IN" sz="900" dirty="0">
                <a:latin typeface="+mj-lt"/>
              </a:rPr>
              <a:t>Iron-sulfur cluster assembly scaffold protein IscU                               </a:t>
            </a:r>
          </a:p>
          <a:p>
            <a:r>
              <a:rPr lang="mr-IN" sz="900" dirty="0" smtClean="0">
                <a:latin typeface="+mj-lt"/>
              </a:rPr>
              <a:t>Ornithine </a:t>
            </a:r>
            <a:r>
              <a:rPr lang="mr-IN" sz="900" dirty="0">
                <a:latin typeface="+mj-lt"/>
              </a:rPr>
              <a:t>carbamoyltransferase (EC 2.1.3.3)                                    </a:t>
            </a:r>
            <a:endParaRPr lang="en-CA" sz="900" dirty="0" smtClean="0">
              <a:latin typeface="+mj-lt"/>
            </a:endParaRPr>
          </a:p>
          <a:p>
            <a:r>
              <a:rPr lang="mr-IN" sz="900" dirty="0" smtClean="0">
                <a:latin typeface="+mj-lt"/>
              </a:rPr>
              <a:t>Protein </a:t>
            </a:r>
            <a:r>
              <a:rPr lang="mr-IN" sz="900" dirty="0">
                <a:latin typeface="+mj-lt"/>
              </a:rPr>
              <a:t>export cytoplasm protein SecA ATPase RNA helicase (TC 3.A.5.1.1)         </a:t>
            </a:r>
          </a:p>
          <a:p>
            <a:r>
              <a:rPr lang="mr-IN" sz="900" dirty="0">
                <a:latin typeface="+mj-lt"/>
              </a:rPr>
              <a:t>Pyridoxine biosynthesis glutamine amidotransferase, synthase (EC 2.4.2.-)</a:t>
            </a:r>
          </a:p>
          <a:p>
            <a:r>
              <a:rPr lang="mr-IN" sz="900" dirty="0">
                <a:latin typeface="+mj-lt"/>
              </a:rPr>
              <a:t>Pyrophosphate-energized proton pump (EC 3.6.1.1)                                 </a:t>
            </a:r>
          </a:p>
          <a:p>
            <a:r>
              <a:rPr lang="mr-IN" sz="900" dirty="0">
                <a:latin typeface="+mj-lt"/>
              </a:rPr>
              <a:t>Serine phosphatase RsbU, regulator of sigma subunit                              </a:t>
            </a:r>
          </a:p>
          <a:p>
            <a:r>
              <a:rPr lang="mr-IN" sz="900" dirty="0">
                <a:latin typeface="+mj-lt"/>
              </a:rPr>
              <a:t>Serine-protein kinase rsbW (EC 2.7.11.1)                                         </a:t>
            </a:r>
          </a:p>
          <a:p>
            <a:r>
              <a:rPr lang="mr-IN" sz="900" dirty="0" smtClean="0">
                <a:latin typeface="+mj-lt"/>
              </a:rPr>
              <a:t>spore </a:t>
            </a:r>
            <a:r>
              <a:rPr lang="mr-IN" sz="900" dirty="0">
                <a:latin typeface="+mj-lt"/>
              </a:rPr>
              <a:t>peptidoglycan hydrolase (N-acetylglucosaminidase) (EC 3.2.1.-)             </a:t>
            </a:r>
          </a:p>
          <a:p>
            <a:r>
              <a:rPr lang="mr-IN" sz="900" dirty="0">
                <a:latin typeface="+mj-lt"/>
              </a:rPr>
              <a:t>Substrate-specific component ThiT of thiamin ECF transporter                     </a:t>
            </a:r>
          </a:p>
          <a:p>
            <a:r>
              <a:rPr lang="mr-IN" sz="900" dirty="0">
                <a:latin typeface="+mj-lt"/>
              </a:rPr>
              <a:t>Thiol peroxidase, Tpx-type (EC 1.11.1.15) </a:t>
            </a:r>
          </a:p>
        </p:txBody>
      </p:sp>
    </p:spTree>
    <p:extLst>
      <p:ext uri="{BB962C8B-B14F-4D97-AF65-F5344CB8AC3E}">
        <p14:creationId xmlns:p14="http://schemas.microsoft.com/office/powerpoint/2010/main" val="25249391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3793128"/>
            <a:ext cx="3921512" cy="2773856"/>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3"/>
          <a:srcRect l="-13435" r="-768"/>
          <a:stretch/>
        </p:blipFill>
        <p:spPr>
          <a:xfrm>
            <a:off x="514195" y="931334"/>
            <a:ext cx="3586423" cy="2550325"/>
          </a:xfrm>
        </p:spPr>
      </p:pic>
      <p:sp>
        <p:nvSpPr>
          <p:cNvPr id="4" name="Footer Placeholder 3"/>
          <p:cNvSpPr>
            <a:spLocks noGrp="1"/>
          </p:cNvSpPr>
          <p:nvPr>
            <p:ph type="ftr" sz="quarter" idx="11"/>
          </p:nvPr>
        </p:nvSpPr>
        <p:spPr/>
        <p:txBody>
          <a:bodyPr/>
          <a:lstStyle/>
          <a:p>
            <a:r>
              <a:rPr lang="nb-NO" smtClean="0"/>
              <a:t>ILSI 2018</a:t>
            </a:r>
            <a:endParaRPr lang="en-US"/>
          </a:p>
        </p:txBody>
      </p:sp>
      <p:cxnSp>
        <p:nvCxnSpPr>
          <p:cNvPr id="9" name="Straight Arrow Connector 8"/>
          <p:cNvCxnSpPr/>
          <p:nvPr/>
        </p:nvCxnSpPr>
        <p:spPr>
          <a:xfrm flipH="1">
            <a:off x="3450684" y="1270000"/>
            <a:ext cx="737218" cy="458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030439" y="2570976"/>
            <a:ext cx="3456878" cy="1477328"/>
          </a:xfrm>
          <a:prstGeom prst="rect">
            <a:avLst/>
          </a:prstGeom>
          <a:noFill/>
        </p:spPr>
        <p:txBody>
          <a:bodyPr wrap="square" rtlCol="0">
            <a:spAutoFit/>
          </a:bodyPr>
          <a:lstStyle/>
          <a:p>
            <a:pPr marL="285750" indent="-285750">
              <a:buFont typeface="Arial"/>
              <a:buChar char="•"/>
            </a:pPr>
            <a:r>
              <a:rPr lang="en-US" i="1" dirty="0" smtClean="0"/>
              <a:t>G. </a:t>
            </a:r>
            <a:r>
              <a:rPr lang="en-US" i="1" dirty="0" err="1" smtClean="0"/>
              <a:t>vaginalis</a:t>
            </a:r>
            <a:r>
              <a:rPr lang="en-US" i="1" dirty="0" smtClean="0"/>
              <a:t> </a:t>
            </a:r>
            <a:r>
              <a:rPr lang="en-US" dirty="0" smtClean="0"/>
              <a:t>correlates with GHB</a:t>
            </a:r>
          </a:p>
          <a:p>
            <a:pPr marL="285750" indent="-285750">
              <a:buFont typeface="Arial"/>
              <a:buChar char="•"/>
            </a:pPr>
            <a:r>
              <a:rPr lang="en-US" i="1" dirty="0" smtClean="0"/>
              <a:t>G. </a:t>
            </a:r>
            <a:r>
              <a:rPr lang="en-US" i="1" dirty="0" err="1" smtClean="0"/>
              <a:t>vaginalis</a:t>
            </a:r>
            <a:r>
              <a:rPr lang="en-US" i="1" dirty="0" smtClean="0"/>
              <a:t> </a:t>
            </a:r>
            <a:r>
              <a:rPr lang="en-US" dirty="0" smtClean="0"/>
              <a:t>has part of the pathway to make GHB </a:t>
            </a:r>
          </a:p>
          <a:p>
            <a:pPr marL="285750" indent="-285750">
              <a:buFont typeface="Arial"/>
              <a:buChar char="•"/>
            </a:pPr>
            <a:r>
              <a:rPr lang="en-US" i="1" dirty="0" smtClean="0"/>
              <a:t>G. </a:t>
            </a:r>
            <a:r>
              <a:rPr lang="en-US" i="1" dirty="0" err="1" smtClean="0"/>
              <a:t>vaginalis</a:t>
            </a:r>
            <a:r>
              <a:rPr lang="en-US" i="1" dirty="0" smtClean="0"/>
              <a:t> </a:t>
            </a:r>
            <a:r>
              <a:rPr lang="en-US" dirty="0" smtClean="0"/>
              <a:t>produces GHB</a:t>
            </a:r>
            <a:r>
              <a:rPr lang="en-US" i="1" dirty="0" smtClean="0"/>
              <a:t> in vitro</a:t>
            </a:r>
            <a:endParaRPr lang="en-US" i="1" dirty="0"/>
          </a:p>
        </p:txBody>
      </p:sp>
      <p:sp>
        <p:nvSpPr>
          <p:cNvPr id="12" name="TextBox 11"/>
          <p:cNvSpPr txBox="1"/>
          <p:nvPr/>
        </p:nvSpPr>
        <p:spPr>
          <a:xfrm>
            <a:off x="6578772" y="6079351"/>
            <a:ext cx="1908545" cy="276999"/>
          </a:xfrm>
          <a:prstGeom prst="rect">
            <a:avLst/>
          </a:prstGeom>
          <a:noFill/>
        </p:spPr>
        <p:txBody>
          <a:bodyPr wrap="none" rtlCol="0">
            <a:spAutoFit/>
          </a:bodyPr>
          <a:lstStyle/>
          <a:p>
            <a:r>
              <a:rPr lang="en-US" sz="1200" dirty="0" err="1" smtClean="0">
                <a:solidFill>
                  <a:schemeClr val="bg1">
                    <a:lumMod val="50000"/>
                  </a:schemeClr>
                </a:solidFill>
              </a:rPr>
              <a:t>McMillanet</a:t>
            </a:r>
            <a:r>
              <a:rPr lang="en-US" sz="1200" dirty="0" smtClean="0">
                <a:solidFill>
                  <a:schemeClr val="bg1">
                    <a:lumMod val="50000"/>
                  </a:schemeClr>
                </a:solidFill>
              </a:rPr>
              <a:t> al. 2015 </a:t>
            </a:r>
            <a:r>
              <a:rPr lang="en-US" sz="1200" dirty="0" err="1" smtClean="0">
                <a:solidFill>
                  <a:schemeClr val="bg1">
                    <a:lumMod val="50000"/>
                  </a:schemeClr>
                </a:solidFill>
              </a:rPr>
              <a:t>Sci</a:t>
            </a:r>
            <a:r>
              <a:rPr lang="en-US" sz="1200" dirty="0" smtClean="0">
                <a:solidFill>
                  <a:schemeClr val="bg1">
                    <a:lumMod val="50000"/>
                  </a:schemeClr>
                </a:solidFill>
              </a:rPr>
              <a:t> Rep</a:t>
            </a:r>
            <a:endParaRPr lang="en-US" sz="1200" dirty="0">
              <a:solidFill>
                <a:schemeClr val="bg1">
                  <a:lumMod val="50000"/>
                </a:schemeClr>
              </a:solidFill>
            </a:endParaRPr>
          </a:p>
        </p:txBody>
      </p:sp>
    </p:spTree>
    <p:extLst>
      <p:ext uri="{BB962C8B-B14F-4D97-AF65-F5344CB8AC3E}">
        <p14:creationId xmlns:p14="http://schemas.microsoft.com/office/powerpoint/2010/main" val="3412586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a:t>Is </a:t>
            </a:r>
            <a:r>
              <a:rPr lang="en-US" dirty="0" err="1"/>
              <a:t>microbiome</a:t>
            </a:r>
            <a:r>
              <a:rPr lang="en-US" dirty="0"/>
              <a:t> analysis reproducible?</a:t>
            </a:r>
            <a:endParaRPr lang="en-US" dirty="0">
              <a:ea typeface="+mj-ea"/>
              <a:cs typeface="+mj-cs"/>
            </a:endParaRPr>
          </a:p>
        </p:txBody>
      </p:sp>
      <p:sp>
        <p:nvSpPr>
          <p:cNvPr id="3" name="Content Placeholder 2"/>
          <p:cNvSpPr>
            <a:spLocks noGrp="1"/>
          </p:cNvSpPr>
          <p:nvPr>
            <p:ph idx="1"/>
          </p:nvPr>
        </p:nvSpPr>
        <p:spPr>
          <a:xfrm>
            <a:off x="457201" y="1111342"/>
            <a:ext cx="3297043" cy="5376771"/>
          </a:xfrm>
        </p:spPr>
        <p:txBody>
          <a:bodyPr rtlCol="0">
            <a:normAutofit fontScale="92500"/>
          </a:bodyPr>
          <a:lstStyle/>
          <a:p>
            <a:pPr>
              <a:defRPr/>
            </a:pPr>
            <a:r>
              <a:rPr lang="en-CA" altLang="en-US" dirty="0" smtClean="0">
                <a:solidFill>
                  <a:srgbClr val="000000"/>
                </a:solidFill>
                <a:ea typeface="ＭＳ Ｐゴシック" charset="-128"/>
              </a:rPr>
              <a:t>The </a:t>
            </a:r>
            <a:r>
              <a:rPr lang="en-US" altLang="en-US" dirty="0" err="1" smtClean="0">
                <a:solidFill>
                  <a:srgbClr val="000000"/>
                </a:solidFill>
                <a:ea typeface="ＭＳ Ｐゴシック" charset="-128"/>
              </a:rPr>
              <a:t>CoDa</a:t>
            </a:r>
            <a:r>
              <a:rPr lang="en-US" altLang="en-US" dirty="0" smtClean="0">
                <a:solidFill>
                  <a:srgbClr val="000000"/>
                </a:solidFill>
                <a:ea typeface="ＭＳ Ｐゴシック" charset="-128"/>
              </a:rPr>
              <a:t> </a:t>
            </a:r>
            <a:r>
              <a:rPr lang="en-US" altLang="en-US" dirty="0">
                <a:solidFill>
                  <a:srgbClr val="000000"/>
                </a:solidFill>
                <a:ea typeface="ＭＳ Ｐゴシック" charset="-128"/>
              </a:rPr>
              <a:t>framework is </a:t>
            </a:r>
            <a:r>
              <a:rPr lang="en-US" altLang="en-US" dirty="0" smtClean="0">
                <a:solidFill>
                  <a:srgbClr val="000000"/>
                </a:solidFill>
                <a:ea typeface="ＭＳ Ｐゴシック" charset="-128"/>
              </a:rPr>
              <a:t>robust a</a:t>
            </a:r>
            <a:endParaRPr lang="en-US" altLang="en-US" dirty="0">
              <a:solidFill>
                <a:srgbClr val="000000"/>
              </a:solidFill>
              <a:ea typeface="ＭＳ Ｐゴシック" charset="-128"/>
            </a:endParaRPr>
          </a:p>
          <a:p>
            <a:pPr>
              <a:defRPr/>
            </a:pPr>
            <a:r>
              <a:rPr lang="en-US" altLang="en-US" dirty="0" smtClean="0">
                <a:solidFill>
                  <a:srgbClr val="000000"/>
                </a:solidFill>
                <a:ea typeface="ＭＳ Ｐゴシック" charset="-128"/>
              </a:rPr>
              <a:t>Reflect properties of the entire composition</a:t>
            </a:r>
          </a:p>
          <a:p>
            <a:pPr lvl="1">
              <a:defRPr/>
            </a:pPr>
            <a:r>
              <a:rPr lang="en-US" dirty="0" smtClean="0">
                <a:solidFill>
                  <a:srgbClr val="000000"/>
                </a:solidFill>
                <a:ea typeface="ＭＳ Ｐゴシック" charset="-128"/>
              </a:rPr>
              <a:t>Not just most prevalent</a:t>
            </a:r>
          </a:p>
          <a:p>
            <a:pPr>
              <a:defRPr/>
            </a:pPr>
            <a:r>
              <a:rPr lang="en-US" dirty="0" smtClean="0">
                <a:solidFill>
                  <a:srgbClr val="000000"/>
                </a:solidFill>
              </a:rPr>
              <a:t>Results replicate within and between labs</a:t>
            </a:r>
            <a:endParaRPr lang="en-US" dirty="0" smtClean="0">
              <a:solidFill>
                <a:srgbClr val="000000"/>
              </a:solidFill>
            </a:endParaRP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nb-NO" smtClean="0"/>
              <a:t>ILSI 2018</a:t>
            </a:r>
            <a:endParaRPr lang="en-US"/>
          </a:p>
        </p:txBody>
      </p:sp>
      <p:pic>
        <p:nvPicPr>
          <p:cNvPr id="7" name="Content Placeholder 7" descr="function_clean.pdf"/>
          <p:cNvPicPr>
            <a:picLocks noChangeAspect="1"/>
          </p:cNvPicPr>
          <p:nvPr/>
        </p:nvPicPr>
        <p:blipFill rotWithShape="1">
          <a:blip r:embed="rId3">
            <a:extLst>
              <a:ext uri="{28A0092B-C50C-407E-A947-70E740481C1C}">
                <a14:useLocalDpi xmlns:a14="http://schemas.microsoft.com/office/drawing/2010/main" val="0"/>
              </a:ext>
            </a:extLst>
          </a:blip>
          <a:srcRect l="1105" r="2255"/>
          <a:stretch/>
        </p:blipFill>
        <p:spPr>
          <a:xfrm>
            <a:off x="3509682" y="1293283"/>
            <a:ext cx="5020235" cy="5194830"/>
          </a:xfrm>
          <a:prstGeom prst="rect">
            <a:avLst/>
          </a:prstGeom>
        </p:spPr>
      </p:pic>
      <p:sp>
        <p:nvSpPr>
          <p:cNvPr id="6" name="Oval 5"/>
          <p:cNvSpPr/>
          <p:nvPr/>
        </p:nvSpPr>
        <p:spPr>
          <a:xfrm>
            <a:off x="4392341" y="3617951"/>
            <a:ext cx="656683" cy="439854"/>
          </a:xfrm>
          <a:prstGeom prst="ellipse">
            <a:avLst/>
          </a:prstGeom>
          <a:gradFill flip="none" rotWithShape="1">
            <a:gsLst>
              <a:gs pos="0">
                <a:schemeClr val="accent1">
                  <a:tint val="100000"/>
                  <a:shade val="100000"/>
                  <a:satMod val="130000"/>
                  <a:alpha val="10000"/>
                </a:schemeClr>
              </a:gs>
              <a:gs pos="100000">
                <a:schemeClr val="accent1">
                  <a:tint val="50000"/>
                  <a:shade val="100000"/>
                  <a:satMod val="350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11277" y="2995961"/>
            <a:ext cx="656683" cy="439854"/>
          </a:xfrm>
          <a:prstGeom prst="ellipse">
            <a:avLst/>
          </a:prstGeom>
          <a:gradFill flip="none" rotWithShape="1">
            <a:gsLst>
              <a:gs pos="0">
                <a:schemeClr val="accent1">
                  <a:tint val="100000"/>
                  <a:shade val="100000"/>
                  <a:satMod val="130000"/>
                  <a:alpha val="10000"/>
                </a:schemeClr>
              </a:gs>
              <a:gs pos="100000">
                <a:schemeClr val="accent1">
                  <a:tint val="50000"/>
                  <a:shade val="100000"/>
                  <a:satMod val="350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6371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The importance of an analysis plan</a:t>
            </a:r>
            <a:endParaRPr lang="en-US" dirty="0">
              <a:solidFill>
                <a:schemeClr val="bg1"/>
              </a:solidFill>
            </a:endParaRPr>
          </a:p>
        </p:txBody>
      </p:sp>
      <p:sp>
        <p:nvSpPr>
          <p:cNvPr id="4" name="Footer Placeholder 3"/>
          <p:cNvSpPr>
            <a:spLocks noGrp="1"/>
          </p:cNvSpPr>
          <p:nvPr>
            <p:ph type="ftr" sz="quarter" idx="11"/>
          </p:nvPr>
        </p:nvSpPr>
        <p:spPr/>
        <p:txBody>
          <a:bodyPr/>
          <a:lstStyle/>
          <a:p>
            <a:r>
              <a:rPr lang="nb-NO" smtClean="0"/>
              <a:t>ILSI 2018</a:t>
            </a:r>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284" y="903108"/>
            <a:ext cx="5033818" cy="4840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solidFill>
                  <a:schemeClr val="bg1">
                    <a:lumMod val="50000"/>
                  </a:schemeClr>
                </a:solidFill>
              </a:rPr>
              <a:t>Kaplan RM, Irvin VL (2015) Likelihood of Null Effects of Large NHLBI Clinical Trials Has Increased over Time. PLOS ONE 10(8): e0132382. https://</a:t>
            </a:r>
            <a:r>
              <a:rPr lang="en-US" sz="1100" dirty="0" err="1">
                <a:solidFill>
                  <a:schemeClr val="bg1">
                    <a:lumMod val="50000"/>
                  </a:schemeClr>
                </a:solidFill>
              </a:rPr>
              <a:t>doi.org</a:t>
            </a:r>
            <a:r>
              <a:rPr lang="en-US" sz="1100" dirty="0">
                <a:solidFill>
                  <a:schemeClr val="bg1">
                    <a:lumMod val="50000"/>
                  </a:schemeClr>
                </a:solidFill>
              </a:rPr>
              <a:t>/10.1371/journal.pone.0132382</a:t>
            </a:r>
          </a:p>
          <a:p>
            <a:pPr eaLnBrk="1" hangingPunct="1"/>
            <a:r>
              <a:rPr lang="en-US" sz="1100" dirty="0">
                <a:solidFill>
                  <a:schemeClr val="bg1">
                    <a:lumMod val="50000"/>
                  </a:schemeClr>
                </a:solidFill>
                <a:hlinkClick r:id="rId4"/>
              </a:rPr>
              <a:t>https://journals.plos.org/plosone/article?id=10.1371/journal.pone.0132382</a:t>
            </a:r>
            <a:endParaRPr lang="en-US" sz="1100" dirty="0">
              <a:solidFill>
                <a:schemeClr val="bg1">
                  <a:lumMod val="50000"/>
                </a:schemeClr>
              </a:solidFill>
            </a:endParaRPr>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091" y="6342530"/>
            <a:ext cx="2205182" cy="4594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9" name="TextBox 8"/>
          <p:cNvSpPr txBox="1"/>
          <p:nvPr/>
        </p:nvSpPr>
        <p:spPr>
          <a:xfrm>
            <a:off x="512028" y="1512497"/>
            <a:ext cx="1773972" cy="1200329"/>
          </a:xfrm>
          <a:prstGeom prst="rect">
            <a:avLst/>
          </a:prstGeom>
          <a:noFill/>
        </p:spPr>
        <p:txBody>
          <a:bodyPr wrap="square" rtlCol="0">
            <a:spAutoFit/>
          </a:bodyPr>
          <a:lstStyle/>
          <a:p>
            <a:r>
              <a:rPr lang="en-US" dirty="0"/>
              <a:t>NHLBI </a:t>
            </a:r>
            <a:r>
              <a:rPr lang="en-US" dirty="0" smtClean="0"/>
              <a:t>trials on </a:t>
            </a:r>
            <a:r>
              <a:rPr lang="en-US" dirty="0"/>
              <a:t>pharmaceutical and dietary </a:t>
            </a:r>
            <a:r>
              <a:rPr lang="en-US" dirty="0" smtClean="0"/>
              <a:t>supplement</a:t>
            </a:r>
          </a:p>
        </p:txBody>
      </p:sp>
    </p:spTree>
    <p:extLst>
      <p:ext uri="{BB962C8B-B14F-4D97-AF65-F5344CB8AC3E}">
        <p14:creationId xmlns:p14="http://schemas.microsoft.com/office/powerpoint/2010/main" val="31298290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sz="quarter" idx="1"/>
          </p:nvPr>
        </p:nvSpPr>
        <p:spPr>
          <a:xfrm>
            <a:off x="314325" y="956441"/>
            <a:ext cx="8588375" cy="5602014"/>
          </a:xfrm>
        </p:spPr>
        <p:txBody>
          <a:bodyPr>
            <a:normAutofit/>
          </a:bodyPr>
          <a:lstStyle/>
          <a:p>
            <a:r>
              <a:rPr lang="en-US" altLang="en-US" sz="2200" dirty="0" smtClean="0">
                <a:ea typeface="ＭＳ Ｐゴシック" charset="-128"/>
              </a:rPr>
              <a:t>Who is there, what they are doing and what they have done may or may not correspond between </a:t>
            </a:r>
            <a:r>
              <a:rPr lang="en-US" altLang="en-US" sz="2200" dirty="0">
                <a:ea typeface="ＭＳ Ｐゴシック" charset="-128"/>
              </a:rPr>
              <a:t>DNA, RNA, small molecules</a:t>
            </a:r>
          </a:p>
          <a:p>
            <a:pPr lvl="1"/>
            <a:r>
              <a:rPr lang="en-US" altLang="en-US" sz="1800" dirty="0">
                <a:ea typeface="ＭＳ Ｐゴシック" charset="-128"/>
              </a:rPr>
              <a:t>Relationship status: </a:t>
            </a:r>
            <a:r>
              <a:rPr lang="en-US" altLang="en-US" sz="1800" i="1" dirty="0">
                <a:ea typeface="ＭＳ Ｐゴシック" charset="-128"/>
              </a:rPr>
              <a:t>it’s complicated</a:t>
            </a:r>
            <a:r>
              <a:rPr lang="en-US" altLang="en-US" sz="1800" dirty="0">
                <a:ea typeface="ＭＳ Ｐゴシック" charset="-128"/>
              </a:rPr>
              <a:t> but some successes</a:t>
            </a:r>
            <a:endParaRPr lang="en-US" altLang="en-US" sz="1800" i="1" dirty="0">
              <a:ea typeface="ＭＳ Ｐゴシック" charset="-128"/>
            </a:endParaRPr>
          </a:p>
          <a:p>
            <a:pPr lvl="1"/>
            <a:r>
              <a:rPr lang="en-US" altLang="en-US" sz="1800" dirty="0">
                <a:ea typeface="ＭＳ Ｐゴシック" charset="-128"/>
              </a:rPr>
              <a:t>Combining different ‘</a:t>
            </a:r>
            <a:r>
              <a:rPr lang="en-US" altLang="en-US" sz="1800" dirty="0" err="1">
                <a:ea typeface="ＭＳ Ｐゴシック" charset="-128"/>
              </a:rPr>
              <a:t>omics</a:t>
            </a:r>
            <a:r>
              <a:rPr lang="en-US" altLang="en-US" sz="1800" dirty="0">
                <a:ea typeface="ＭＳ Ｐゴシック" charset="-128"/>
              </a:rPr>
              <a:t> data (e.g. mRNA and metabolites) remains an open problem</a:t>
            </a:r>
          </a:p>
          <a:p>
            <a:pPr marL="0" indent="0">
              <a:buNone/>
            </a:pPr>
            <a:endParaRPr lang="en-US" altLang="en-US" sz="2200" dirty="0" smtClean="0">
              <a:ea typeface="ＭＳ Ｐゴシック" charset="-128"/>
            </a:endParaRPr>
          </a:p>
          <a:p>
            <a:r>
              <a:rPr lang="en-US" altLang="en-US" sz="2200" dirty="0" err="1">
                <a:ea typeface="ＭＳ Ｐゴシック" charset="-128"/>
              </a:rPr>
              <a:t>Metabolome</a:t>
            </a:r>
            <a:r>
              <a:rPr lang="en-US" altLang="en-US" sz="2200" dirty="0">
                <a:ea typeface="ＭＳ Ｐゴシック" charset="-128"/>
              </a:rPr>
              <a:t> + </a:t>
            </a:r>
            <a:r>
              <a:rPr lang="en-US" altLang="en-US" sz="2200" dirty="0" err="1">
                <a:ea typeface="ＭＳ Ｐゴシック" charset="-128"/>
              </a:rPr>
              <a:t>metaRNAseq</a:t>
            </a:r>
            <a:r>
              <a:rPr lang="en-US" altLang="en-US" sz="2200" dirty="0">
                <a:ea typeface="ＭＳ Ｐゴシック" charset="-128"/>
              </a:rPr>
              <a:t> provides a high-resolution, holistic view of a complex system</a:t>
            </a:r>
          </a:p>
          <a:p>
            <a:pPr lvl="1"/>
            <a:r>
              <a:rPr lang="en-US" altLang="en-US" sz="1800" dirty="0">
                <a:ea typeface="ＭＳ Ｐゴシック" charset="-128"/>
              </a:rPr>
              <a:t>Agreements (H v BV: amines, succinate)</a:t>
            </a:r>
          </a:p>
          <a:p>
            <a:pPr lvl="1"/>
            <a:r>
              <a:rPr lang="en-US" altLang="en-US" sz="1800" dirty="0">
                <a:ea typeface="ＭＳ Ｐゴシック" charset="-128"/>
              </a:rPr>
              <a:t>different resolution</a:t>
            </a:r>
          </a:p>
          <a:p>
            <a:endParaRPr lang="en-US" altLang="en-US" sz="2200" dirty="0" smtClean="0">
              <a:ea typeface="ＭＳ Ｐゴシック" charset="-128"/>
            </a:endParaRPr>
          </a:p>
          <a:p>
            <a:r>
              <a:rPr lang="en-US" altLang="en-US" sz="2200" dirty="0" smtClean="0">
                <a:ea typeface="ＭＳ Ｐゴシック" charset="-128"/>
              </a:rPr>
              <a:t>Some </a:t>
            </a:r>
            <a:r>
              <a:rPr lang="en-US" altLang="en-US" sz="2200" dirty="0">
                <a:solidFill>
                  <a:srgbClr val="D34817"/>
                </a:solidFill>
                <a:ea typeface="ＭＳ Ｐゴシック" charset="-128"/>
              </a:rPr>
              <a:t>functions are conserved </a:t>
            </a:r>
            <a:r>
              <a:rPr lang="en-US" altLang="en-US" sz="2200" dirty="0">
                <a:ea typeface="ＭＳ Ｐゴシック" charset="-128"/>
              </a:rPr>
              <a:t>regardless of the community members </a:t>
            </a:r>
            <a:endParaRPr lang="en-US" altLang="en-US" sz="2200" dirty="0" smtClean="0">
              <a:ea typeface="ＭＳ Ｐゴシック" charset="-128"/>
            </a:endParaRPr>
          </a:p>
          <a:p>
            <a:pPr lvl="1"/>
            <a:r>
              <a:rPr lang="en-US" altLang="en-US" sz="1800" dirty="0" smtClean="0">
                <a:ea typeface="ＭＳ Ｐゴシック" charset="-128"/>
              </a:rPr>
              <a:t>Ecosystem is more important than any organism</a:t>
            </a:r>
          </a:p>
          <a:p>
            <a:pPr lvl="1"/>
            <a:r>
              <a:rPr lang="en-US" altLang="en-US" sz="1800" dirty="0" smtClean="0">
                <a:ea typeface="ＭＳ Ｐゴシック" charset="-128"/>
              </a:rPr>
              <a:t>Community members can cooperate, compete or ignore</a:t>
            </a:r>
            <a:endParaRPr lang="en-US" altLang="en-US" sz="2200" dirty="0" smtClean="0">
              <a:ea typeface="ＭＳ Ｐゴシック" charset="-128"/>
            </a:endParaRPr>
          </a:p>
          <a:p>
            <a:pPr lvl="1"/>
            <a:endParaRPr lang="en-US" altLang="en-US" sz="2200" dirty="0" smtClean="0">
              <a:ea typeface="ＭＳ Ｐゴシック" charset="-128"/>
            </a:endParaRPr>
          </a:p>
          <a:p>
            <a:endParaRPr lang="en-US" altLang="en-US" sz="2200" dirty="0">
              <a:ea typeface="ＭＳ Ｐゴシック" charset="-128"/>
            </a:endParaRPr>
          </a:p>
        </p:txBody>
      </p:sp>
      <p:sp>
        <p:nvSpPr>
          <p:cNvPr id="2" name="Footer Placeholder 1"/>
          <p:cNvSpPr>
            <a:spLocks noGrp="1"/>
          </p:cNvSpPr>
          <p:nvPr>
            <p:ph type="ftr" sz="quarter" idx="11"/>
          </p:nvPr>
        </p:nvSpPr>
        <p:spPr/>
        <p:txBody>
          <a:bodyPr/>
          <a:lstStyle/>
          <a:p>
            <a:pPr>
              <a:defRPr/>
            </a:pPr>
            <a:r>
              <a:rPr lang="nb-NO" smtClean="0"/>
              <a:t>ILSI 2018</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2816122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111342"/>
            <a:ext cx="8229600" cy="5376771"/>
          </a:xfrm>
        </p:spPr>
        <p:txBody>
          <a:bodyPr rtlCol="0">
            <a:normAutofit lnSpcReduction="10000"/>
          </a:bodyPr>
          <a:lstStyle/>
          <a:p>
            <a:pPr>
              <a:defRPr/>
            </a:pPr>
            <a:r>
              <a:rPr lang="en-US" altLang="en-US" dirty="0" smtClean="0">
                <a:ea typeface="ＭＳ Ｐゴシック" charset="-128"/>
              </a:rPr>
              <a:t>Sequencing </a:t>
            </a:r>
            <a:r>
              <a:rPr lang="en-US" altLang="en-US" dirty="0" smtClean="0">
                <a:ea typeface="ＭＳ Ｐゴシック" charset="-128"/>
              </a:rPr>
              <a:t>data </a:t>
            </a:r>
            <a:r>
              <a:rPr lang="en-US" altLang="en-US" dirty="0">
                <a:ea typeface="ＭＳ Ｐゴシック" charset="-128"/>
              </a:rPr>
              <a:t>are inherently </a:t>
            </a:r>
            <a:r>
              <a:rPr lang="en-US" altLang="en-US" dirty="0" smtClean="0">
                <a:ea typeface="ＭＳ Ｐゴシック" charset="-128"/>
              </a:rPr>
              <a:t>compositional </a:t>
            </a:r>
          </a:p>
          <a:p>
            <a:pPr>
              <a:defRPr/>
            </a:pPr>
            <a:r>
              <a:rPr lang="en-US" dirty="0" smtClean="0">
                <a:ea typeface="+mn-ea"/>
                <a:cs typeface="+mn-cs"/>
              </a:rPr>
              <a:t>Examine </a:t>
            </a:r>
            <a:r>
              <a:rPr lang="en-US" dirty="0" smtClean="0">
                <a:ea typeface="+mn-ea"/>
                <a:cs typeface="+mn-cs"/>
              </a:rPr>
              <a:t>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a:p>
            <a:pPr>
              <a:defRPr/>
            </a:pPr>
            <a:r>
              <a:rPr lang="en-US" dirty="0" smtClean="0"/>
              <a:t>Results directly relevant to the ratios between the features in the environment</a:t>
            </a:r>
            <a:endParaRPr lang="en-US" dirty="0" smtClean="0">
              <a:ea typeface="+mn-ea"/>
            </a:endParaRP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nb-NO" smtClean="0"/>
              <a:t>ILSI 2018</a:t>
            </a:r>
            <a:endParaRPr lang="en-US"/>
          </a:p>
        </p:txBody>
      </p:sp>
    </p:spTree>
    <p:extLst>
      <p:ext uri="{BB962C8B-B14F-4D97-AF65-F5344CB8AC3E}">
        <p14:creationId xmlns:p14="http://schemas.microsoft.com/office/powerpoint/2010/main" val="15273207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smtClean="0"/>
              <a:t>Selbal</a:t>
            </a:r>
            <a:r>
              <a:rPr lang="en-US" dirty="0" smtClean="0"/>
              <a:t> (?)</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nb-NO" smtClean="0"/>
              <a:t>ILSI 2018</a:t>
            </a:r>
            <a:endParaRPr lang="en-US"/>
          </a:p>
        </p:txBody>
      </p:sp>
    </p:spTree>
    <p:extLst>
      <p:ext uri="{BB962C8B-B14F-4D97-AF65-F5344CB8AC3E}">
        <p14:creationId xmlns:p14="http://schemas.microsoft.com/office/powerpoint/2010/main" val="24688239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6553200" y="2667557"/>
            <a:ext cx="233034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smtClean="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nb-NO" smtClean="0"/>
              <a:t>ILSI 2018</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a:t>
            </a:r>
            <a:r>
              <a:rPr lang="mr-IN" dirty="0" smtClean="0"/>
              <a:t>–</a:t>
            </a:r>
            <a:r>
              <a:rPr lang="en-US" dirty="0" smtClean="0"/>
              <a:t> subset by NMR or GC-MS</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47985"/>
          <a:stretch/>
        </p:blipFill>
        <p:spPr>
          <a:xfrm>
            <a:off x="4509526" y="1856384"/>
            <a:ext cx="3586016" cy="3364482"/>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0" name="TextBox 9"/>
          <p:cNvSpPr txBox="1"/>
          <p:nvPr/>
        </p:nvSpPr>
        <p:spPr>
          <a:xfrm>
            <a:off x="6207125" y="6417604"/>
            <a:ext cx="1717913" cy="276999"/>
          </a:xfrm>
          <a:prstGeom prst="rect">
            <a:avLst/>
          </a:prstGeom>
          <a:noFill/>
        </p:spPr>
        <p:txBody>
          <a:bodyPr wrap="none">
            <a:spAutoFit/>
          </a:bodyPr>
          <a:lstStyle/>
          <a:p>
            <a:pPr>
              <a:defRPr/>
            </a:pPr>
            <a:r>
              <a:rPr lang="en-US" sz="1200" dirty="0" smtClean="0">
                <a:solidFill>
                  <a:schemeClr val="tx1">
                    <a:lumMod val="50000"/>
                    <a:lumOff val="50000"/>
                  </a:schemeClr>
                </a:solidFill>
              </a:rPr>
              <a:t>McMillan, Sci. Rep. 2015</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stretch>
            <a:fillRect/>
          </a:stretch>
        </p:blipFill>
        <p:spPr>
          <a:xfrm>
            <a:off x="1099972" y="2068822"/>
            <a:ext cx="3194139" cy="2979149"/>
          </a:xfrm>
          <a:prstGeom prst="rect">
            <a:avLst/>
          </a:prstGeom>
        </p:spPr>
      </p:pic>
      <p:sp>
        <p:nvSpPr>
          <p:cNvPr id="4" name="TextBox 3"/>
          <p:cNvSpPr txBox="1"/>
          <p:nvPr/>
        </p:nvSpPr>
        <p:spPr>
          <a:xfrm>
            <a:off x="2465045" y="1417638"/>
            <a:ext cx="659155" cy="369332"/>
          </a:xfrm>
          <a:prstGeom prst="rect">
            <a:avLst/>
          </a:prstGeom>
          <a:noFill/>
        </p:spPr>
        <p:txBody>
          <a:bodyPr wrap="none" rtlCol="0">
            <a:spAutoFit/>
          </a:bodyPr>
          <a:lstStyle/>
          <a:p>
            <a:r>
              <a:rPr lang="en-US" dirty="0" smtClean="0"/>
              <a:t>NMR</a:t>
            </a:r>
            <a:endParaRPr lang="en-US" dirty="0"/>
          </a:p>
        </p:txBody>
      </p:sp>
      <p:sp>
        <p:nvSpPr>
          <p:cNvPr id="11" name="TextBox 10"/>
          <p:cNvSpPr txBox="1"/>
          <p:nvPr/>
        </p:nvSpPr>
        <p:spPr>
          <a:xfrm>
            <a:off x="5554679" y="1417638"/>
            <a:ext cx="1793392" cy="369332"/>
          </a:xfrm>
          <a:prstGeom prst="rect">
            <a:avLst/>
          </a:prstGeom>
          <a:noFill/>
        </p:spPr>
        <p:txBody>
          <a:bodyPr wrap="none" rtlCol="0">
            <a:spAutoFit/>
          </a:bodyPr>
          <a:lstStyle/>
          <a:p>
            <a:r>
              <a:rPr lang="en-US" dirty="0" smtClean="0"/>
              <a:t>GC-MS + </a:t>
            </a:r>
            <a:r>
              <a:rPr lang="en-US" dirty="0" err="1" smtClean="0"/>
              <a:t>M’tome</a:t>
            </a:r>
            <a:endParaRPr lang="en-US" dirty="0"/>
          </a:p>
        </p:txBody>
      </p:sp>
    </p:spTree>
    <p:extLst>
      <p:ext uri="{BB962C8B-B14F-4D97-AF65-F5344CB8AC3E}">
        <p14:creationId xmlns:p14="http://schemas.microsoft.com/office/powerpoint/2010/main" val="6571790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Greatest discriminator functions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5134739" cy="3970316"/>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r>
              <a:rPr lang="mr-IN" sz="700" dirty="0" smtClean="0">
                <a:latin typeface="+mj-lt"/>
              </a:rPr>
              <a:t>Positive </a:t>
            </a:r>
            <a:r>
              <a:rPr lang="mr-IN" sz="700" dirty="0">
                <a:latin typeface="+mj-lt"/>
              </a:rPr>
              <a:t>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Rectangle 3"/>
          <p:cNvSpPr/>
          <p:nvPr/>
        </p:nvSpPr>
        <p:spPr>
          <a:xfrm>
            <a:off x="2155303" y="5733974"/>
            <a:ext cx="2168132" cy="392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rot="5400000">
            <a:off x="-702292" y="3229534"/>
            <a:ext cx="2168132" cy="3921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2537797" y="5669320"/>
            <a:ext cx="1172805" cy="369332"/>
          </a:xfrm>
          <a:prstGeom prst="rect">
            <a:avLst/>
          </a:prstGeom>
          <a:noFill/>
        </p:spPr>
        <p:txBody>
          <a:bodyPr wrap="none" rtlCol="0">
            <a:spAutoFit/>
          </a:bodyPr>
          <a:lstStyle/>
          <a:p>
            <a:r>
              <a:rPr lang="en-US" dirty="0" smtClean="0"/>
              <a:t>Dispersion</a:t>
            </a:r>
            <a:endParaRPr lang="en-US" dirty="0"/>
          </a:p>
        </p:txBody>
      </p:sp>
      <p:sp>
        <p:nvSpPr>
          <p:cNvPr id="14" name="TextBox 13"/>
          <p:cNvSpPr txBox="1"/>
          <p:nvPr/>
        </p:nvSpPr>
        <p:spPr>
          <a:xfrm rot="16200000">
            <a:off x="-125032" y="3197122"/>
            <a:ext cx="1164464" cy="369332"/>
          </a:xfrm>
          <a:prstGeom prst="rect">
            <a:avLst/>
          </a:prstGeom>
          <a:noFill/>
        </p:spPr>
        <p:txBody>
          <a:bodyPr wrap="none" rtlCol="0">
            <a:spAutoFit/>
          </a:bodyPr>
          <a:lstStyle/>
          <a:p>
            <a:r>
              <a:rPr lang="en-US" dirty="0" smtClean="0"/>
              <a:t>Difference</a:t>
            </a:r>
            <a:endParaRPr lang="en-US" dirty="0"/>
          </a:p>
        </p:txBody>
      </p:sp>
    </p:spTree>
    <p:extLst>
      <p:ext uri="{BB962C8B-B14F-4D97-AF65-F5344CB8AC3E}">
        <p14:creationId xmlns:p14="http://schemas.microsoft.com/office/powerpoint/2010/main" val="4963436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1</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0683887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err="1" smtClean="0"/>
              <a:t>microbiome</a:t>
            </a:r>
            <a:r>
              <a:rPr lang="en-US" dirty="0" smtClean="0"/>
              <a:t> analysis reproducible?</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3" name="Rectangle 2"/>
          <p:cNvSpPr/>
          <p:nvPr/>
        </p:nvSpPr>
        <p:spPr>
          <a:xfrm>
            <a:off x="457200" y="1169731"/>
            <a:ext cx="7528325" cy="923330"/>
          </a:xfrm>
          <a:prstGeom prst="rect">
            <a:avLst/>
          </a:prstGeom>
        </p:spPr>
        <p:txBody>
          <a:bodyPr wrap="square">
            <a:spAutoFit/>
          </a:bodyPr>
          <a:lstStyle/>
          <a:p>
            <a:endParaRPr lang="en-US" dirty="0">
              <a:solidFill>
                <a:srgbClr val="7F7F7F"/>
              </a:solidFill>
            </a:endParaRPr>
          </a:p>
          <a:p>
            <a:r>
              <a:rPr lang="en-US" dirty="0" smtClean="0">
                <a:solidFill>
                  <a:srgbClr val="000000"/>
                </a:solidFill>
              </a:rPr>
              <a:t>RDF are nearly infinite in the design</a:t>
            </a:r>
          </a:p>
          <a:p>
            <a:endParaRPr lang="en-US" dirty="0">
              <a:solidFill>
                <a:srgbClr val="000000"/>
              </a:solidFill>
            </a:endParaRPr>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6" name="Content Placeholder 15"/>
          <p:cNvPicPr>
            <a:picLocks noGrp="1" noChangeAspect="1"/>
          </p:cNvPicPr>
          <p:nvPr>
            <p:ph idx="1"/>
          </p:nvPr>
        </p:nvPicPr>
        <p:blipFill>
          <a:blip r:embed="rId3"/>
          <a:srcRect t="-36095" b="-36095"/>
          <a:stretch>
            <a:fillRect/>
          </a:stretch>
        </p:blipFill>
        <p:spPr/>
      </p:pic>
    </p:spTree>
    <p:extLst>
      <p:ext uri="{BB962C8B-B14F-4D97-AF65-F5344CB8AC3E}">
        <p14:creationId xmlns:p14="http://schemas.microsoft.com/office/powerpoint/2010/main" val="4611577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 extends to the analysis</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8" name="Content Placeholder 7"/>
          <p:cNvPicPr>
            <a:picLocks noGrp="1" noChangeAspect="1"/>
          </p:cNvPicPr>
          <p:nvPr>
            <p:ph idx="1"/>
          </p:nvPr>
        </p:nvPicPr>
        <p:blipFill>
          <a:blip r:embed="rId3"/>
          <a:srcRect t="-7682" b="-7682"/>
          <a:stretch>
            <a:fillRect/>
          </a:stretch>
        </p:blipFill>
        <p:spPr/>
      </p:pic>
    </p:spTree>
    <p:extLst>
      <p:ext uri="{BB962C8B-B14F-4D97-AF65-F5344CB8AC3E}">
        <p14:creationId xmlns:p14="http://schemas.microsoft.com/office/powerpoint/2010/main" val="32899156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problem</a:t>
            </a:r>
            <a:endParaRPr lang="en-US" dirty="0"/>
          </a:p>
        </p:txBody>
      </p:sp>
      <p:sp>
        <p:nvSpPr>
          <p:cNvPr id="5" name="Footer Placeholder 4"/>
          <p:cNvSpPr>
            <a:spLocks noGrp="1"/>
          </p:cNvSpPr>
          <p:nvPr>
            <p:ph type="ftr" sz="quarter" idx="11"/>
          </p:nvPr>
        </p:nvSpPr>
        <p:spPr/>
        <p:txBody>
          <a:bodyPr/>
          <a:lstStyle/>
          <a:p>
            <a:r>
              <a:rPr lang="nb-NO" smtClean="0"/>
              <a:t>ILSI 2018</a:t>
            </a:r>
            <a:endParaRPr lang="en-US"/>
          </a:p>
        </p:txBody>
      </p:sp>
      <p:sp>
        <p:nvSpPr>
          <p:cNvPr id="12"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6" name="Content Placeholder 5"/>
          <p:cNvPicPr>
            <a:picLocks noGrp="1" noChangeAspect="1"/>
          </p:cNvPicPr>
          <p:nvPr>
            <p:ph idx="1"/>
          </p:nvPr>
        </p:nvPicPr>
        <p:blipFill rotWithShape="1">
          <a:blip r:embed="rId3">
            <a:alphaModFix amt="15000"/>
          </a:blip>
          <a:srcRect t="113" b="-408"/>
          <a:stretch/>
        </p:blipFill>
        <p:spPr>
          <a:xfrm>
            <a:off x="457200" y="1703813"/>
            <a:ext cx="8229600" cy="4516244"/>
          </a:xfrm>
        </p:spPr>
      </p:pic>
      <p:sp>
        <p:nvSpPr>
          <p:cNvPr id="3" name="TextBox 2"/>
          <p:cNvSpPr txBox="1"/>
          <p:nvPr/>
        </p:nvSpPr>
        <p:spPr>
          <a:xfrm>
            <a:off x="941659" y="1480634"/>
            <a:ext cx="7373434" cy="3970318"/>
          </a:xfrm>
          <a:prstGeom prst="rect">
            <a:avLst/>
          </a:prstGeom>
          <a:noFill/>
        </p:spPr>
        <p:txBody>
          <a:bodyPr wrap="square" rtlCol="0">
            <a:spAutoFit/>
          </a:bodyPr>
          <a:lstStyle/>
          <a:p>
            <a:pPr marL="457200" indent="-457200">
              <a:buFont typeface="Arial"/>
              <a:buChar char="•"/>
            </a:pPr>
            <a:r>
              <a:rPr lang="en-US" sz="2800" dirty="0" smtClean="0"/>
              <a:t>Is it any wonder that different groups can get different answers about the same system?</a:t>
            </a:r>
          </a:p>
          <a:p>
            <a:pPr marL="457200" indent="-457200">
              <a:buFont typeface="Arial"/>
              <a:buChar char="•"/>
            </a:pPr>
            <a:endParaRPr lang="en-US" sz="2800" dirty="0"/>
          </a:p>
          <a:p>
            <a:pPr marL="457200" indent="-457200">
              <a:buFont typeface="Arial"/>
              <a:buChar char="•"/>
            </a:pPr>
            <a:r>
              <a:rPr lang="en-US" sz="2800" dirty="0" smtClean="0"/>
              <a:t>Is it any wonder that so many datasets are irreproducible?</a:t>
            </a:r>
          </a:p>
          <a:p>
            <a:pPr marL="457200" indent="-457200">
              <a:buFont typeface="Arial"/>
              <a:buChar char="•"/>
            </a:pPr>
            <a:endParaRPr lang="en-US" sz="2800" dirty="0"/>
          </a:p>
          <a:p>
            <a:pPr marL="457200" indent="-457200">
              <a:buFont typeface="Arial"/>
              <a:buChar char="•"/>
            </a:pPr>
            <a:r>
              <a:rPr lang="en-US" sz="2800" dirty="0" smtClean="0"/>
              <a:t>So much variation, no standard of truth</a:t>
            </a:r>
          </a:p>
          <a:p>
            <a:pPr marL="457200" indent="-457200">
              <a:buFont typeface="Arial"/>
              <a:buChar char="•"/>
            </a:pPr>
            <a:endParaRPr lang="en-US" sz="2800" dirty="0"/>
          </a:p>
          <a:p>
            <a:pPr marL="457200" indent="-457200">
              <a:buFont typeface="Arial"/>
              <a:buChar char="•"/>
            </a:pPr>
            <a:r>
              <a:rPr lang="en-US" sz="2800" dirty="0" smtClean="0"/>
              <a:t>need to be first not the need to be correct</a:t>
            </a:r>
            <a:endParaRPr lang="en-US" sz="2800" dirty="0"/>
          </a:p>
        </p:txBody>
      </p:sp>
    </p:spTree>
    <p:extLst>
      <p:ext uri="{BB962C8B-B14F-4D97-AF65-F5344CB8AC3E}">
        <p14:creationId xmlns:p14="http://schemas.microsoft.com/office/powerpoint/2010/main" val="23111378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way out: functional but not microbial redundancy</a:t>
            </a:r>
            <a:endParaRPr lang="en-US" dirty="0"/>
          </a:p>
        </p:txBody>
      </p:sp>
      <p:pic>
        <p:nvPicPr>
          <p:cNvPr id="6" name="Content Placeholder 5"/>
          <p:cNvPicPr>
            <a:picLocks noGrp="1" noChangeAspect="1"/>
          </p:cNvPicPr>
          <p:nvPr>
            <p:ph idx="1"/>
          </p:nvPr>
        </p:nvPicPr>
        <p:blipFill rotWithShape="1">
          <a:blip r:embed="rId2"/>
          <a:srcRect l="-1830" r="-1919"/>
          <a:stretch/>
        </p:blipFill>
        <p:spPr>
          <a:xfrm>
            <a:off x="2694128" y="931334"/>
            <a:ext cx="3758951" cy="5194830"/>
          </a:xfrm>
        </p:spPr>
      </p:pic>
      <p:sp>
        <p:nvSpPr>
          <p:cNvPr id="5" name="Footer Placeholder 4"/>
          <p:cNvSpPr>
            <a:spLocks noGrp="1"/>
          </p:cNvSpPr>
          <p:nvPr>
            <p:ph type="ftr" sz="quarter" idx="11"/>
          </p:nvPr>
        </p:nvSpPr>
        <p:spPr/>
        <p:txBody>
          <a:bodyPr/>
          <a:lstStyle/>
          <a:p>
            <a:r>
              <a:rPr lang="nb-NO" smtClean="0"/>
              <a:t>ILSI 2018</a:t>
            </a:r>
            <a:endParaRPr lang="en-US"/>
          </a:p>
        </p:txBody>
      </p:sp>
      <p:sp>
        <p:nvSpPr>
          <p:cNvPr id="7" name="TextBox 6"/>
          <p:cNvSpPr txBox="1"/>
          <p:nvPr/>
        </p:nvSpPr>
        <p:spPr>
          <a:xfrm>
            <a:off x="6690415" y="6217850"/>
            <a:ext cx="1996385" cy="276999"/>
          </a:xfrm>
          <a:prstGeom prst="rect">
            <a:avLst/>
          </a:prstGeom>
          <a:noFill/>
        </p:spPr>
        <p:txBody>
          <a:bodyPr wrap="none" rtlCol="0">
            <a:spAutoFit/>
          </a:bodyPr>
          <a:lstStyle/>
          <a:p>
            <a:r>
              <a:rPr lang="en-US" sz="1200" dirty="0" err="1" smtClean="0">
                <a:solidFill>
                  <a:schemeClr val="bg1">
                    <a:lumMod val="50000"/>
                  </a:schemeClr>
                </a:solidFill>
              </a:rPr>
              <a:t>Louzupone</a:t>
            </a:r>
            <a:r>
              <a:rPr lang="en-US" sz="1200" dirty="0" smtClean="0">
                <a:solidFill>
                  <a:schemeClr val="bg1">
                    <a:lumMod val="50000"/>
                  </a:schemeClr>
                </a:solidFill>
              </a:rPr>
              <a:t> et al Nature 2012</a:t>
            </a:r>
            <a:endParaRPr lang="en-US" sz="1200" dirty="0">
              <a:solidFill>
                <a:schemeClr val="bg1">
                  <a:lumMod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8610918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mechanism in the “meta-organism”</a:t>
            </a:r>
            <a:endParaRPr lang="en-US" dirty="0"/>
          </a:p>
        </p:txBody>
      </p:sp>
      <p:sp>
        <p:nvSpPr>
          <p:cNvPr id="4" name="Rounded Rectangle 25"/>
          <p:cNvSpPr>
            <a:spLocks noChangeArrowheads="1"/>
          </p:cNvSpPr>
          <p:nvPr/>
        </p:nvSpPr>
        <p:spPr bwMode="auto">
          <a:xfrm>
            <a:off x="3579813" y="1101785"/>
            <a:ext cx="2655887" cy="1754187"/>
          </a:xfrm>
          <a:prstGeom prst="roundRect">
            <a:avLst>
              <a:gd name="adj" fmla="val 12222"/>
            </a:avLst>
          </a:prstGeom>
          <a:solidFill>
            <a:srgbClr val="D34817">
              <a:alpha val="14902"/>
            </a:srgbClr>
          </a:solidFill>
          <a:ln w="19050">
            <a:solidFill>
              <a:srgbClr val="D34817"/>
            </a:solidFill>
            <a:round/>
            <a:headEnd/>
            <a:tailEnd/>
          </a:ln>
        </p:spPr>
        <p:txBody>
          <a:bodyPr lIns="91217" tIns="45609" rIns="91217" bIns="45609"/>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solidFill>
                <a:srgbClr val="000000"/>
              </a:solidFill>
              <a:latin typeface="Perpetua" charset="0"/>
            </a:endParaRPr>
          </a:p>
        </p:txBody>
      </p:sp>
      <p:grpSp>
        <p:nvGrpSpPr>
          <p:cNvPr id="6" name="Group 67"/>
          <p:cNvGrpSpPr>
            <a:grpSpLocks/>
          </p:cNvGrpSpPr>
          <p:nvPr/>
        </p:nvGrpSpPr>
        <p:grpSpPr bwMode="auto">
          <a:xfrm>
            <a:off x="1943100" y="5689660"/>
            <a:ext cx="6675438" cy="379412"/>
            <a:chOff x="2137248" y="5873208"/>
            <a:chExt cx="7342196" cy="430606"/>
          </a:xfrm>
        </p:grpSpPr>
        <p:sp>
          <p:nvSpPr>
            <p:cNvPr id="7" name="TextBox 16"/>
            <p:cNvSpPr txBox="1">
              <a:spLocks noChangeArrowheads="1"/>
            </p:cNvSpPr>
            <p:nvPr/>
          </p:nvSpPr>
          <p:spPr bwMode="auto">
            <a:xfrm>
              <a:off x="2137248" y="5873208"/>
              <a:ext cx="804174"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DNA</a:t>
              </a:r>
            </a:p>
          </p:txBody>
        </p:sp>
        <p:sp>
          <p:nvSpPr>
            <p:cNvPr id="8" name="TextBox 17"/>
            <p:cNvSpPr txBox="1">
              <a:spLocks noChangeArrowheads="1"/>
            </p:cNvSpPr>
            <p:nvPr/>
          </p:nvSpPr>
          <p:spPr bwMode="auto">
            <a:xfrm>
              <a:off x="3962872" y="5873214"/>
              <a:ext cx="95933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mRNA</a:t>
              </a:r>
            </a:p>
          </p:txBody>
        </p:sp>
        <p:sp>
          <p:nvSpPr>
            <p:cNvPr id="9" name="TextBox 18"/>
            <p:cNvSpPr txBox="1">
              <a:spLocks noChangeArrowheads="1"/>
            </p:cNvSpPr>
            <p:nvPr/>
          </p:nvSpPr>
          <p:spPr bwMode="auto">
            <a:xfrm>
              <a:off x="6120285" y="5873210"/>
              <a:ext cx="1076057"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Proteins</a:t>
              </a:r>
            </a:p>
          </p:txBody>
        </p:sp>
        <p:sp>
          <p:nvSpPr>
            <p:cNvPr id="10" name="TextBox 19"/>
            <p:cNvSpPr txBox="1">
              <a:spLocks noChangeArrowheads="1"/>
            </p:cNvSpPr>
            <p:nvPr/>
          </p:nvSpPr>
          <p:spPr bwMode="auto">
            <a:xfrm>
              <a:off x="8058623" y="5873212"/>
              <a:ext cx="142082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Metabolites</a:t>
              </a:r>
            </a:p>
          </p:txBody>
        </p:sp>
      </p:grpSp>
      <p:grpSp>
        <p:nvGrpSpPr>
          <p:cNvPr id="11" name="Group 66"/>
          <p:cNvGrpSpPr>
            <a:grpSpLocks/>
          </p:cNvGrpSpPr>
          <p:nvPr/>
        </p:nvGrpSpPr>
        <p:grpSpPr bwMode="auto">
          <a:xfrm>
            <a:off x="1563688" y="3983094"/>
            <a:ext cx="7143750" cy="379692"/>
            <a:chOff x="1827436" y="3939614"/>
            <a:chExt cx="7857591" cy="430931"/>
          </a:xfrm>
        </p:grpSpPr>
        <p:sp>
          <p:nvSpPr>
            <p:cNvPr id="12" name="TextBox 15"/>
            <p:cNvSpPr txBox="1">
              <a:spLocks noChangeArrowheads="1"/>
            </p:cNvSpPr>
            <p:nvPr/>
          </p:nvSpPr>
          <p:spPr bwMode="auto">
            <a:xfrm>
              <a:off x="1827436" y="3939634"/>
              <a:ext cx="1695949"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Metagenomics</a:t>
              </a:r>
              <a:endParaRPr lang="en-US" altLang="en-US" sz="1800" dirty="0">
                <a:solidFill>
                  <a:srgbClr val="D34817"/>
                </a:solidFill>
                <a:latin typeface="Gill Sans MT" charset="0"/>
              </a:endParaRPr>
            </a:p>
          </p:txBody>
        </p:sp>
        <p:sp>
          <p:nvSpPr>
            <p:cNvPr id="13" name="TextBox 20"/>
            <p:cNvSpPr txBox="1">
              <a:spLocks noChangeArrowheads="1"/>
            </p:cNvSpPr>
            <p:nvPr/>
          </p:nvSpPr>
          <p:spPr bwMode="auto">
            <a:xfrm>
              <a:off x="3681462" y="3939622"/>
              <a:ext cx="2336026"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Metatranscriptomics</a:t>
              </a:r>
              <a:endParaRPr lang="en-US" altLang="en-US" sz="1800" dirty="0">
                <a:solidFill>
                  <a:srgbClr val="D34817"/>
                </a:solidFill>
                <a:latin typeface="Gill Sans MT" charset="0"/>
              </a:endParaRPr>
            </a:p>
          </p:txBody>
        </p:sp>
        <p:sp>
          <p:nvSpPr>
            <p:cNvPr id="14" name="TextBox 21"/>
            <p:cNvSpPr txBox="1">
              <a:spLocks noChangeArrowheads="1"/>
            </p:cNvSpPr>
            <p:nvPr/>
          </p:nvSpPr>
          <p:spPr bwMode="auto">
            <a:xfrm>
              <a:off x="6029376" y="3939619"/>
              <a:ext cx="1396197"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D34817"/>
                  </a:solidFill>
                  <a:latin typeface="Gill Sans MT" charset="0"/>
                </a:rPr>
                <a:t>Proteomics</a:t>
              </a:r>
            </a:p>
          </p:txBody>
        </p:sp>
        <p:sp>
          <p:nvSpPr>
            <p:cNvPr id="15" name="TextBox 22"/>
            <p:cNvSpPr txBox="1">
              <a:spLocks noChangeArrowheads="1"/>
            </p:cNvSpPr>
            <p:nvPr/>
          </p:nvSpPr>
          <p:spPr bwMode="auto">
            <a:xfrm>
              <a:off x="8023275" y="3939614"/>
              <a:ext cx="1661752"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D34817"/>
                  </a:solidFill>
                  <a:latin typeface="Gill Sans MT" charset="0"/>
                </a:rPr>
                <a:t>Metabolomics</a:t>
              </a:r>
            </a:p>
          </p:txBody>
        </p:sp>
      </p:grpSp>
      <p:sp>
        <p:nvSpPr>
          <p:cNvPr id="16" name="Right Arrow 15"/>
          <p:cNvSpPr/>
          <p:nvPr/>
        </p:nvSpPr>
        <p:spPr>
          <a:xfrm>
            <a:off x="2884488" y="4795897"/>
            <a:ext cx="361950"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7" name="Picture 25" descr="DNA_RNA.jpg"/>
          <p:cNvPicPr>
            <a:picLocks noChangeAspect="1"/>
          </p:cNvPicPr>
          <p:nvPr/>
        </p:nvPicPr>
        <p:blipFill>
          <a:blip r:embed="rId3">
            <a:extLst>
              <a:ext uri="{28A0092B-C50C-407E-A947-70E740481C1C}">
                <a14:useLocalDpi xmlns:a14="http://schemas.microsoft.com/office/drawing/2010/main" val="0"/>
              </a:ext>
            </a:extLst>
          </a:blip>
          <a:srcRect l="52463" t="43950" r="27724" b="16206"/>
          <a:stretch>
            <a:fillRect/>
          </a:stretch>
        </p:blipFill>
        <p:spPr bwMode="auto">
          <a:xfrm rot="5400000">
            <a:off x="3644106" y="4334729"/>
            <a:ext cx="5238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6" descr="3pgk.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4451410"/>
            <a:ext cx="12922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249238" y="4418072"/>
            <a:ext cx="2520950" cy="1439863"/>
            <a:chOff x="0" y="3581400"/>
            <a:chExt cx="4394200" cy="2069975"/>
          </a:xfrm>
        </p:grpSpPr>
        <p:pic>
          <p:nvPicPr>
            <p:cNvPr id="20" name="Picture 3" descr="screen-capture-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648200"/>
              <a:ext cx="2514286" cy="10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1651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1544058" y="4772719"/>
              <a:ext cx="340356" cy="374284"/>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sp>
          <p:nvSpPr>
            <p:cNvPr id="23" name="Oval 22"/>
            <p:cNvSpPr/>
            <p:nvPr/>
          </p:nvSpPr>
          <p:spPr>
            <a:xfrm>
              <a:off x="2515319" y="3581400"/>
              <a:ext cx="1878881" cy="156560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cxnSp>
          <p:nvCxnSpPr>
            <p:cNvPr id="24" name="Straight Connector 23"/>
            <p:cNvCxnSpPr/>
            <p:nvPr/>
          </p:nvCxnSpPr>
          <p:spPr>
            <a:xfrm rot="5400000" flipH="1" flipV="1">
              <a:off x="1678479" y="3713940"/>
              <a:ext cx="1017870" cy="120923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H="1">
              <a:off x="2583357" y="4276499"/>
              <a:ext cx="2283" cy="17432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6" name="Picture 40" descr="Clopidogrel_active_metabolit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72313" y="4321235"/>
            <a:ext cx="169703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2974975" y="3197285"/>
            <a:ext cx="282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000000"/>
                </a:solidFill>
                <a:latin typeface="Gill Sans MT" charset="0"/>
              </a:rPr>
              <a:t>High-throughput sequencing</a:t>
            </a:r>
          </a:p>
        </p:txBody>
      </p:sp>
      <p:sp>
        <p:nvSpPr>
          <p:cNvPr id="28" name="TextBox 16"/>
          <p:cNvSpPr txBox="1">
            <a:spLocks noChangeArrowheads="1"/>
          </p:cNvSpPr>
          <p:nvPr/>
        </p:nvSpPr>
        <p:spPr bwMode="auto">
          <a:xfrm>
            <a:off x="6272242" y="1446298"/>
            <a:ext cx="1709708" cy="9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smtClean="0">
                <a:solidFill>
                  <a:srgbClr val="D34817"/>
                </a:solidFill>
                <a:latin typeface="Gill Sans MT" charset="0"/>
              </a:rPr>
              <a:t>Targeted amplicon </a:t>
            </a:r>
            <a:r>
              <a:rPr lang="en-US" altLang="en-US" sz="1800" dirty="0" err="1" smtClean="0">
                <a:solidFill>
                  <a:srgbClr val="D34817"/>
                </a:solidFill>
                <a:latin typeface="Gill Sans MT" charset="0"/>
              </a:rPr>
              <a:t>seq</a:t>
            </a:r>
            <a:r>
              <a:rPr lang="en-US" altLang="en-US" sz="1800" dirty="0" smtClean="0">
                <a:solidFill>
                  <a:srgbClr val="D34817"/>
                </a:solidFill>
                <a:latin typeface="Gill Sans MT" charset="0"/>
              </a:rPr>
              <a:t> (e.g. 16S)</a:t>
            </a:r>
            <a:endParaRPr lang="en-US" altLang="en-US" sz="1800" dirty="0">
              <a:solidFill>
                <a:srgbClr val="D34817"/>
              </a:solidFill>
              <a:latin typeface="Gill Sans MT" charset="0"/>
            </a:endParaRPr>
          </a:p>
        </p:txBody>
      </p:sp>
      <p:sp>
        <p:nvSpPr>
          <p:cNvPr id="29" name="Right Arrow 28"/>
          <p:cNvSpPr/>
          <p:nvPr/>
        </p:nvSpPr>
        <p:spPr>
          <a:xfrm>
            <a:off x="4732338" y="4795897"/>
            <a:ext cx="358775"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sp>
        <p:nvSpPr>
          <p:cNvPr id="30" name="Right Arrow 29"/>
          <p:cNvSpPr/>
          <p:nvPr/>
        </p:nvSpPr>
        <p:spPr>
          <a:xfrm>
            <a:off x="6596063" y="4776847"/>
            <a:ext cx="360362"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31" name="Picture 51" descr="female_outline_grey.gif"/>
          <p:cNvPicPr>
            <a:picLocks noChangeAspect="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79825" y="1197035"/>
            <a:ext cx="67627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p:cNvCxnSpPr/>
          <p:nvPr/>
        </p:nvCxnSpPr>
        <p:spPr>
          <a:xfrm flipV="1">
            <a:off x="4038600" y="1482785"/>
            <a:ext cx="1549400" cy="258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038600" y="1920935"/>
            <a:ext cx="1549400" cy="368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Bent Arrow 33"/>
          <p:cNvSpPr/>
          <p:nvPr/>
        </p:nvSpPr>
        <p:spPr>
          <a:xfrm rot="16200000" flipH="1">
            <a:off x="65088" y="2773422"/>
            <a:ext cx="2224087" cy="773113"/>
          </a:xfrm>
          <a:prstGeom prst="bentArrow">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5" name="Rectangle 34"/>
          <p:cNvSpPr/>
          <p:nvPr/>
        </p:nvSpPr>
        <p:spPr>
          <a:xfrm>
            <a:off x="1563689" y="2047935"/>
            <a:ext cx="1752600" cy="185737"/>
          </a:xfrm>
          <a:prstGeom prst="rect">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white"/>
              </a:solidFill>
            </a:endParaRPr>
          </a:p>
        </p:txBody>
      </p:sp>
      <p:sp>
        <p:nvSpPr>
          <p:cNvPr id="37" name="Right Brace 36"/>
          <p:cNvSpPr/>
          <p:nvPr/>
        </p:nvSpPr>
        <p:spPr>
          <a:xfrm rot="16200000">
            <a:off x="3079751" y="2330509"/>
            <a:ext cx="531812" cy="2982913"/>
          </a:xfrm>
          <a:prstGeom prst="rightBrace">
            <a:avLst>
              <a:gd name="adj1" fmla="val 8333"/>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8" name="Right Brace 37"/>
          <p:cNvSpPr/>
          <p:nvPr/>
        </p:nvSpPr>
        <p:spPr>
          <a:xfrm rot="5400000" flipV="1">
            <a:off x="5597512" y="777949"/>
            <a:ext cx="411162" cy="4621184"/>
          </a:xfrm>
          <a:prstGeom prst="rightBrace">
            <a:avLst>
              <a:gd name="adj1" fmla="val 8333"/>
              <a:gd name="adj2" fmla="val 26964"/>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9" name="TextBox 18"/>
          <p:cNvSpPr txBox="1">
            <a:spLocks noChangeArrowheads="1"/>
          </p:cNvSpPr>
          <p:nvPr/>
        </p:nvSpPr>
        <p:spPr bwMode="auto">
          <a:xfrm>
            <a:off x="4897438" y="1120835"/>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Microbiome</a:t>
            </a:r>
          </a:p>
        </p:txBody>
      </p:sp>
      <p:grpSp>
        <p:nvGrpSpPr>
          <p:cNvPr id="40" name="Group 70"/>
          <p:cNvGrpSpPr>
            <a:grpSpLocks/>
          </p:cNvGrpSpPr>
          <p:nvPr/>
        </p:nvGrpSpPr>
        <p:grpSpPr bwMode="auto">
          <a:xfrm>
            <a:off x="5172075" y="1482785"/>
            <a:ext cx="831850" cy="806450"/>
            <a:chOff x="5600750" y="1183248"/>
            <a:chExt cx="914400" cy="914400"/>
          </a:xfrm>
        </p:grpSpPr>
        <p:sp>
          <p:nvSpPr>
            <p:cNvPr id="41" name="Oval 40"/>
            <p:cNvSpPr/>
            <p:nvPr/>
          </p:nvSpPr>
          <p:spPr>
            <a:xfrm>
              <a:off x="5600750" y="1183248"/>
              <a:ext cx="914400" cy="914400"/>
            </a:xfrm>
            <a:prstGeom prst="ellipse">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5719" fontAlgn="auto">
                <a:spcBef>
                  <a:spcPts val="0"/>
                </a:spcBef>
                <a:spcAft>
                  <a:spcPts val="0"/>
                </a:spcAft>
                <a:defRPr/>
              </a:pPr>
              <a:endParaRPr lang="en-US" dirty="0">
                <a:solidFill>
                  <a:prstClr val="white"/>
                </a:solidFill>
              </a:endParaRPr>
            </a:p>
          </p:txBody>
        </p:sp>
        <p:pic>
          <p:nvPicPr>
            <p:cNvPr id="42" name="Picture 6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0917" y="1214215"/>
              <a:ext cx="836978"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7071449" y="901217"/>
            <a:ext cx="1697901" cy="430887"/>
          </a:xfrm>
          <a:prstGeom prst="rect">
            <a:avLst/>
          </a:prstGeom>
          <a:noFill/>
        </p:spPr>
        <p:txBody>
          <a:bodyPr wrap="none" rtlCol="0">
            <a:spAutoFit/>
          </a:bodyPr>
          <a:lstStyle/>
          <a:p>
            <a:r>
              <a:rPr lang="en-US" sz="2200" dirty="0" smtClean="0">
                <a:solidFill>
                  <a:srgbClr val="7F7F7F"/>
                </a:solidFill>
                <a:latin typeface="Perpetua" charset="0"/>
                <a:ea typeface="Perpetua" charset="0"/>
                <a:cs typeface="Perpetua" charset="0"/>
              </a:rPr>
              <a:t>Jean </a:t>
            </a:r>
            <a:r>
              <a:rPr lang="en-US" sz="2200" dirty="0" err="1" smtClean="0">
                <a:solidFill>
                  <a:srgbClr val="7F7F7F"/>
                </a:solidFill>
                <a:latin typeface="Perpetua" charset="0"/>
                <a:ea typeface="Perpetua" charset="0"/>
                <a:cs typeface="Perpetua" charset="0"/>
              </a:rPr>
              <a:t>Macklaim</a:t>
            </a:r>
            <a:endParaRPr lang="en-US" sz="2200" dirty="0" smtClean="0">
              <a:solidFill>
                <a:srgbClr val="7F7F7F"/>
              </a:solidFill>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nb-NO" smtClean="0"/>
              <a:t>ILSI 2018</a:t>
            </a:r>
            <a:endParaRPr lang="en-US" dirty="0"/>
          </a:p>
        </p:txBody>
      </p:sp>
      <p:sp>
        <p:nvSpPr>
          <p:cNvPr id="44" name="TextBox 43"/>
          <p:cNvSpPr txBox="1"/>
          <p:nvPr/>
        </p:nvSpPr>
        <p:spPr>
          <a:xfrm>
            <a:off x="5373085" y="6069067"/>
            <a:ext cx="3607908" cy="400110"/>
          </a:xfrm>
          <a:prstGeom prst="rect">
            <a:avLst/>
          </a:prstGeom>
          <a:noFill/>
        </p:spPr>
        <p:txBody>
          <a:bodyPr wrap="square" rtlCol="0">
            <a:spAutoFit/>
          </a:bodyPr>
          <a:lstStyle/>
          <a:p>
            <a:r>
              <a:rPr lang="en-US" sz="1000" dirty="0" err="1" smtClean="0">
                <a:solidFill>
                  <a:schemeClr val="bg1">
                    <a:lumMod val="50000"/>
                  </a:schemeClr>
                </a:solidFill>
              </a:rPr>
              <a:t>Macklaim</a:t>
            </a:r>
            <a:r>
              <a:rPr lang="en-US" sz="1000" dirty="0" smtClean="0">
                <a:solidFill>
                  <a:schemeClr val="bg1">
                    <a:lumMod val="50000"/>
                  </a:schemeClr>
                </a:solidFill>
              </a:rPr>
              <a:t>, Gloor. From </a:t>
            </a:r>
            <a:r>
              <a:rPr lang="en-US" sz="1000" dirty="0">
                <a:solidFill>
                  <a:schemeClr val="bg1">
                    <a:lumMod val="50000"/>
                  </a:schemeClr>
                </a:solidFill>
              </a:rPr>
              <a:t>RNA-</a:t>
            </a:r>
            <a:r>
              <a:rPr lang="en-US" sz="1000" dirty="0" err="1">
                <a:solidFill>
                  <a:schemeClr val="bg1">
                    <a:lumMod val="50000"/>
                  </a:schemeClr>
                </a:solidFill>
              </a:rPr>
              <a:t>seq</a:t>
            </a:r>
            <a:r>
              <a:rPr lang="en-US" sz="1000" dirty="0">
                <a:solidFill>
                  <a:schemeClr val="bg1">
                    <a:lumMod val="50000"/>
                  </a:schemeClr>
                </a:solidFill>
              </a:rPr>
              <a:t> to Biological Inference: Using Compositional Data Analysis in Meta-</a:t>
            </a:r>
            <a:r>
              <a:rPr lang="en-US" sz="1000" dirty="0" err="1">
                <a:solidFill>
                  <a:schemeClr val="bg1">
                    <a:lumMod val="50000"/>
                  </a:schemeClr>
                </a:solidFill>
              </a:rPr>
              <a:t>Transcriptomics</a:t>
            </a:r>
            <a:r>
              <a:rPr lang="en-US" sz="1000" dirty="0" smtClean="0">
                <a:solidFill>
                  <a:schemeClr val="bg1">
                    <a:lumMod val="50000"/>
                  </a:schemeClr>
                </a:solidFill>
              </a:rPr>
              <a:t>. MIMB 2018</a:t>
            </a:r>
            <a:endParaRPr lang="en-US" sz="1000" dirty="0">
              <a:solidFill>
                <a:schemeClr val="bg1">
                  <a:lumMod val="50000"/>
                </a:schemeClr>
              </a:solidFill>
            </a:endParaRPr>
          </a:p>
        </p:txBody>
      </p:sp>
      <p:sp>
        <p:nvSpPr>
          <p:cNvPr id="4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550782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21269</TotalTime>
  <Words>3569</Words>
  <Application>Microsoft Macintosh PowerPoint</Application>
  <PresentationFormat>On-screen Show (4:3)</PresentationFormat>
  <Paragraphs>662</Paragraphs>
  <Slides>46</Slides>
  <Notes>19</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Analyzing meta-genomes and meta-transcriptomes using compositional data methods</vt:lpstr>
      <vt:lpstr>The microbiome</vt:lpstr>
      <vt:lpstr>Is microbiome analysis reproducible?</vt:lpstr>
      <vt:lpstr>The importance of an analysis plan</vt:lpstr>
      <vt:lpstr>Is microbiome analysis reproducible?</vt:lpstr>
      <vt:lpstr>RDF extends to the analysis</vt:lpstr>
      <vt:lpstr>We have a problem</vt:lpstr>
      <vt:lpstr>A way out: functional but not microbial redundancy</vt:lpstr>
      <vt:lpstr>Getting to mechanism in the “meta-organism”</vt:lpstr>
      <vt:lpstr>Meta-OMICS are hard to analyze!</vt:lpstr>
      <vt:lpstr>Bacterial vaginosis - metatranscriptome</vt:lpstr>
      <vt:lpstr>Bacterial vaginosis - metatranscriptome</vt:lpstr>
      <vt:lpstr>The sequencing meat grinder</vt:lpstr>
      <vt:lpstr>Sequencing is random sampling - election</vt:lpstr>
      <vt:lpstr>Sequencing is random sampling - polling</vt:lpstr>
      <vt:lpstr>Sequencing is polling</vt:lpstr>
      <vt:lpstr>Random data as counts</vt:lpstr>
      <vt:lpstr>Same random data after ‘sequencing’</vt:lpstr>
      <vt:lpstr>Normalization is no help at all</vt:lpstr>
      <vt:lpstr>We have CoDa</vt:lpstr>
      <vt:lpstr>To sum up the theory</vt:lpstr>
      <vt:lpstr>Back to Bacterial vaginosis </vt:lpstr>
      <vt:lpstr>The CoDa approach</vt:lpstr>
      <vt:lpstr>The sample set by 16S rRNA gene sequencing</vt:lpstr>
      <vt:lpstr>Metatranscriptomics (ie. meta-RNAseq)</vt:lpstr>
      <vt:lpstr>Abundance != function</vt:lpstr>
      <vt:lpstr>Reference sequence pangenomes</vt:lpstr>
      <vt:lpstr>Reference sequence</vt:lpstr>
      <vt:lpstr>Reference sequence - BV</vt:lpstr>
      <vt:lpstr>Reference sequence - BV</vt:lpstr>
      <vt:lpstr>Refseq summary </vt:lpstr>
      <vt:lpstr>Grouping by function</vt:lpstr>
      <vt:lpstr>Function - samples</vt:lpstr>
      <vt:lpstr>Core functions assumed invariant</vt:lpstr>
      <vt:lpstr>Function groups</vt:lpstr>
      <vt:lpstr>Distinguishing functions</vt:lpstr>
      <vt:lpstr>Distinguishing functions</vt:lpstr>
      <vt:lpstr>PowerPoint Presentation</vt:lpstr>
      <vt:lpstr>Is microbiome analysis reproducible?</vt:lpstr>
      <vt:lpstr>Summary</vt:lpstr>
      <vt:lpstr>Examine variance of the ratios between features</vt:lpstr>
      <vt:lpstr>Available tools</vt:lpstr>
      <vt:lpstr>Acknowledgments</vt:lpstr>
      <vt:lpstr>Metabolome – subset by NMR or GC-MS</vt:lpstr>
      <vt:lpstr>Greatest discriminator functions between BV1 and BV2?</vt:lpstr>
      <vt:lpstr>Summary 1</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401</cp:revision>
  <dcterms:created xsi:type="dcterms:W3CDTF">2016-05-10T15:50:17Z</dcterms:created>
  <dcterms:modified xsi:type="dcterms:W3CDTF">2018-11-16T15:46:58Z</dcterms:modified>
</cp:coreProperties>
</file>